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57" r:id="rId3"/>
    <p:sldId id="258" r:id="rId4"/>
    <p:sldId id="262" r:id="rId5"/>
    <p:sldId id="260" r:id="rId6"/>
    <p:sldId id="261" r:id="rId7"/>
    <p:sldId id="263" r:id="rId8"/>
    <p:sldId id="264" r:id="rId9"/>
    <p:sldId id="265" r:id="rId10"/>
    <p:sldId id="266" r:id="rId11"/>
    <p:sldId id="267" r:id="rId12"/>
    <p:sldId id="268" r:id="rId13"/>
    <p:sldId id="271" r:id="rId14"/>
    <p:sldId id="272" r:id="rId15"/>
    <p:sldId id="274" r:id="rId16"/>
    <p:sldId id="273" r:id="rId17"/>
    <p:sldId id="276" r:id="rId18"/>
    <p:sldId id="277" r:id="rId19"/>
    <p:sldId id="278" r:id="rId20"/>
    <p:sldId id="280" r:id="rId21"/>
    <p:sldId id="281" r:id="rId22"/>
    <p:sldId id="275" r:id="rId23"/>
    <p:sldId id="282" r:id="rId24"/>
    <p:sldId id="283" r:id="rId25"/>
    <p:sldId id="285" r:id="rId26"/>
    <p:sldId id="286" r:id="rId27"/>
    <p:sldId id="279" r:id="rId28"/>
    <p:sldId id="287" r:id="rId29"/>
    <p:sldId id="288" r:id="rId30"/>
    <p:sldId id="289" r:id="rId31"/>
    <p:sldId id="290" r:id="rId32"/>
    <p:sldId id="291" r:id="rId33"/>
    <p:sldId id="292" r:id="rId34"/>
    <p:sldId id="294" r:id="rId35"/>
    <p:sldId id="293" r:id="rId36"/>
    <p:sldId id="295" r:id="rId37"/>
    <p:sldId id="296" r:id="rId38"/>
    <p:sldId id="297" r:id="rId39"/>
    <p:sldId id="298" r:id="rId40"/>
    <p:sldId id="299" r:id="rId41"/>
    <p:sldId id="301" r:id="rId42"/>
    <p:sldId id="300" r:id="rId43"/>
    <p:sldId id="302" r:id="rId44"/>
    <p:sldId id="303" r:id="rId45"/>
    <p:sldId id="304" r:id="rId46"/>
    <p:sldId id="30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79"/>
    <p:restoredTop sz="87382"/>
  </p:normalViewPr>
  <p:slideViewPr>
    <p:cSldViewPr snapToGrid="0" snapToObjects="1">
      <p:cViewPr>
        <p:scale>
          <a:sx n="90" d="100"/>
          <a:sy n="90" d="100"/>
        </p:scale>
        <p:origin x="232"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3EC54B-EB06-DC4D-BF67-B76401EB736B}" type="datetimeFigureOut">
              <a:rPr lang="en-US" smtClean="0"/>
              <a:t>3/14/22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9F26B6-D898-4547-BD35-61F204ACB266}" type="slidenum">
              <a:rPr lang="en-US" smtClean="0"/>
              <a:t>‹#›</a:t>
            </a:fld>
            <a:endParaRPr lang="en-US"/>
          </a:p>
        </p:txBody>
      </p:sp>
    </p:spTree>
    <p:extLst>
      <p:ext uri="{BB962C8B-B14F-4D97-AF65-F5344CB8AC3E}">
        <p14:creationId xmlns:p14="http://schemas.microsoft.com/office/powerpoint/2010/main" val="4083488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cloudflare.com/learning/dns/what-is-dns/" TargetMode="External"/><Relationship Id="rId2" Type="http://schemas.openxmlformats.org/officeDocument/2006/relationships/slide" Target="../slides/slide40.xml"/><Relationship Id="rId1" Type="http://schemas.openxmlformats.org/officeDocument/2006/relationships/notesMaster" Target="../notesMasters/notesMaster1.xml"/><Relationship Id="rId5" Type="http://schemas.openxmlformats.org/officeDocument/2006/relationships/hyperlink" Target="https://www.cloudflare.com/learning/ddos/dns-flood-ddos-attack/" TargetMode="External"/><Relationship Id="rId4" Type="http://schemas.openxmlformats.org/officeDocument/2006/relationships/hyperlink" Target="https://www.cloudflare.com/learning/performance/glossary/what-is-latency/"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Diagram</a:t>
            </a:r>
          </a:p>
          <a:p>
            <a:pPr marL="171450" indent="-171450">
              <a:buFont typeface="Arial" panose="020B0604020202020204" pitchFamily="34" charset="0"/>
              <a:buChar char="•"/>
            </a:pPr>
            <a:r>
              <a:rPr lang="en-US" dirty="0" err="1"/>
              <a:t>nslookup</a:t>
            </a:r>
            <a:r>
              <a:rPr lang="en-US" dirty="0"/>
              <a:t> </a:t>
            </a:r>
            <a:r>
              <a:rPr lang="en-US" dirty="0" err="1"/>
              <a:t>mail.google.com</a:t>
            </a:r>
            <a:endParaRPr lang="en-US" dirty="0"/>
          </a:p>
          <a:p>
            <a:pPr marL="171450" indent="-171450">
              <a:buFont typeface="Arial" panose="020B0604020202020204" pitchFamily="34" charset="0"/>
              <a:buChar char="•"/>
            </a:pPr>
            <a:r>
              <a:rPr lang="en-US" dirty="0"/>
              <a:t>cat /</a:t>
            </a:r>
            <a:r>
              <a:rPr lang="en-US" dirty="0" err="1"/>
              <a:t>etc</a:t>
            </a:r>
            <a:r>
              <a:rPr lang="en-US" dirty="0"/>
              <a:t>/</a:t>
            </a:r>
            <a:r>
              <a:rPr lang="en-US" dirty="0" err="1"/>
              <a:t>resolv.conf</a:t>
            </a:r>
            <a:endParaRPr lang="en-US" dirty="0"/>
          </a:p>
          <a:p>
            <a:pPr marL="171450" indent="-171450">
              <a:buFont typeface="Arial" panose="020B0604020202020204" pitchFamily="34" charset="0"/>
              <a:buChar char="•"/>
            </a:pPr>
            <a:r>
              <a:rPr lang="en-US" dirty="0" err="1"/>
              <a:t>scutil</a:t>
            </a:r>
            <a:r>
              <a:rPr lang="en-US" dirty="0"/>
              <a:t> –</a:t>
            </a:r>
            <a:r>
              <a:rPr lang="en-US" dirty="0" err="1"/>
              <a:t>dns</a:t>
            </a:r>
            <a:endParaRPr lang="en-US" dirty="0"/>
          </a:p>
          <a:p>
            <a:pPr marL="628650" lvl="1" indent="-171450">
              <a:buFont typeface="Arial" panose="020B0604020202020204" pitchFamily="34" charset="0"/>
              <a:buChar char="•"/>
            </a:pPr>
            <a:r>
              <a:rPr lang="en-US" dirty="0"/>
              <a:t>NS records</a:t>
            </a:r>
          </a:p>
          <a:p>
            <a:pPr marL="628650" lvl="1" indent="-171450">
              <a:buFont typeface="Arial" panose="020B0604020202020204" pitchFamily="34" charset="0"/>
              <a:buChar char="•"/>
            </a:pPr>
            <a:r>
              <a:rPr lang="en-US" dirty="0"/>
              <a:t>A records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err="1"/>
              <a:t>nslookup</a:t>
            </a:r>
            <a:endParaRPr lang="en-US" dirty="0"/>
          </a:p>
          <a:p>
            <a:pPr marL="171450" lvl="0" indent="-171450">
              <a:buFont typeface="Arial" panose="020B0604020202020204" pitchFamily="34" charset="0"/>
              <a:buChar char="•"/>
            </a:pPr>
            <a:r>
              <a:rPr lang="en-US" dirty="0"/>
              <a:t>server 8.8.8.8</a:t>
            </a:r>
          </a:p>
          <a:p>
            <a:endParaRPr lang="en-US" dirty="0"/>
          </a:p>
        </p:txBody>
      </p:sp>
      <p:sp>
        <p:nvSpPr>
          <p:cNvPr id="4" name="Slide Number Placeholder 3"/>
          <p:cNvSpPr>
            <a:spLocks noGrp="1"/>
          </p:cNvSpPr>
          <p:nvPr>
            <p:ph type="sldNum" sz="quarter" idx="5"/>
          </p:nvPr>
        </p:nvSpPr>
        <p:spPr/>
        <p:txBody>
          <a:bodyPr/>
          <a:lstStyle/>
          <a:p>
            <a:fld id="{129F26B6-D898-4547-BD35-61F204ACB266}" type="slidenum">
              <a:rPr lang="en-US" smtClean="0"/>
              <a:t>4</a:t>
            </a:fld>
            <a:endParaRPr lang="en-US"/>
          </a:p>
        </p:txBody>
      </p:sp>
    </p:spTree>
    <p:extLst>
      <p:ext uri="{BB962C8B-B14F-4D97-AF65-F5344CB8AC3E}">
        <p14:creationId xmlns:p14="http://schemas.microsoft.com/office/powerpoint/2010/main" val="2709460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26B6-D898-4547-BD35-61F204ACB266}" type="slidenum">
              <a:rPr lang="en-US" smtClean="0"/>
              <a:t>16</a:t>
            </a:fld>
            <a:endParaRPr lang="en-US"/>
          </a:p>
        </p:txBody>
      </p:sp>
    </p:spTree>
    <p:extLst>
      <p:ext uri="{BB962C8B-B14F-4D97-AF65-F5344CB8AC3E}">
        <p14:creationId xmlns:p14="http://schemas.microsoft.com/office/powerpoint/2010/main" val="2193058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26B6-D898-4547-BD35-61F204ACB266}" type="slidenum">
              <a:rPr lang="en-US" smtClean="0"/>
              <a:t>20</a:t>
            </a:fld>
            <a:endParaRPr lang="en-US"/>
          </a:p>
        </p:txBody>
      </p:sp>
    </p:spTree>
    <p:extLst>
      <p:ext uri="{BB962C8B-B14F-4D97-AF65-F5344CB8AC3E}">
        <p14:creationId xmlns:p14="http://schemas.microsoft.com/office/powerpoint/2010/main" val="791509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26B6-D898-4547-BD35-61F204ACB266}" type="slidenum">
              <a:rPr lang="en-US" smtClean="0"/>
              <a:t>21</a:t>
            </a:fld>
            <a:endParaRPr lang="en-US"/>
          </a:p>
        </p:txBody>
      </p:sp>
    </p:spTree>
    <p:extLst>
      <p:ext uri="{BB962C8B-B14F-4D97-AF65-F5344CB8AC3E}">
        <p14:creationId xmlns:p14="http://schemas.microsoft.com/office/powerpoint/2010/main" val="194988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26B6-D898-4547-BD35-61F204ACB266}" type="slidenum">
              <a:rPr lang="en-US" smtClean="0"/>
              <a:t>22</a:t>
            </a:fld>
            <a:endParaRPr lang="en-US"/>
          </a:p>
        </p:txBody>
      </p:sp>
    </p:spTree>
    <p:extLst>
      <p:ext uri="{BB962C8B-B14F-4D97-AF65-F5344CB8AC3E}">
        <p14:creationId xmlns:p14="http://schemas.microsoft.com/office/powerpoint/2010/main" val="1722145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an attacker owns a single IPv4 address and the above method fails for some reason (e.g., statically assigned IPs), </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instead of spoofing 50 different IPs in each round of probing, we only need to use a single spoofed IP (or a 2nd IP the attacker owns) instead of many different IPs </a:t>
            </a:r>
            <a:endParaRPr lang="en-US" dirty="0"/>
          </a:p>
          <a:p>
            <a:endParaRPr lang="en-US" dirty="0"/>
          </a:p>
        </p:txBody>
      </p:sp>
      <p:sp>
        <p:nvSpPr>
          <p:cNvPr id="4" name="Slide Number Placeholder 3"/>
          <p:cNvSpPr>
            <a:spLocks noGrp="1"/>
          </p:cNvSpPr>
          <p:nvPr>
            <p:ph type="sldNum" sz="quarter" idx="5"/>
          </p:nvPr>
        </p:nvSpPr>
        <p:spPr/>
        <p:txBody>
          <a:bodyPr/>
          <a:lstStyle/>
          <a:p>
            <a:fld id="{129F26B6-D898-4547-BD35-61F204ACB266}" type="slidenum">
              <a:rPr lang="en-US" smtClean="0"/>
              <a:t>23</a:t>
            </a:fld>
            <a:endParaRPr lang="en-US"/>
          </a:p>
        </p:txBody>
      </p:sp>
    </p:spTree>
    <p:extLst>
      <p:ext uri="{BB962C8B-B14F-4D97-AF65-F5344CB8AC3E}">
        <p14:creationId xmlns:p14="http://schemas.microsoft.com/office/powerpoint/2010/main" val="3102987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thing the attacker has to make sure is to send 50 spoofed probing packets and the verification packet in a burst so that they are all processed within a 20𝑚𝑠 window.</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otherwise, the victim may start recovering additional tokens.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other requirement is that the attacker has to wait long enough for the 50 max tokens to recover </a:t>
            </a:r>
            <a:endParaRPr lang="en-US" dirty="0"/>
          </a:p>
          <a:p>
            <a:endParaRPr lang="en-US" dirty="0"/>
          </a:p>
          <a:p>
            <a:endParaRPr lang="en-US" dirty="0"/>
          </a:p>
          <a:p>
            <a:pPr marL="171450" indent="-171450">
              <a:buFont typeface="Arial" panose="020B0604020202020204" pitchFamily="34" charset="0"/>
              <a:buChar char="•"/>
            </a:pPr>
            <a:r>
              <a:rPr lang="en-US" dirty="0"/>
              <a:t>There are various other issues such as noises, packet reordering and delays in the network.</a:t>
            </a:r>
          </a:p>
          <a:p>
            <a:pPr marL="171450" indent="-171450">
              <a:buFont typeface="Arial" panose="020B0604020202020204" pitchFamily="34" charset="0"/>
              <a:buChar char="•"/>
            </a:pPr>
            <a:r>
              <a:rPr lang="en-US" dirty="0"/>
              <a:t>These can create both false positives or negatives but I haven’t covered it in this presentation.</a:t>
            </a:r>
          </a:p>
          <a:p>
            <a:endParaRPr lang="en-US" dirty="0"/>
          </a:p>
          <a:p>
            <a:endParaRPr lang="en-US" dirty="0"/>
          </a:p>
        </p:txBody>
      </p:sp>
      <p:sp>
        <p:nvSpPr>
          <p:cNvPr id="4" name="Slide Number Placeholder 3"/>
          <p:cNvSpPr>
            <a:spLocks noGrp="1"/>
          </p:cNvSpPr>
          <p:nvPr>
            <p:ph type="sldNum" sz="quarter" idx="5"/>
          </p:nvPr>
        </p:nvSpPr>
        <p:spPr/>
        <p:txBody>
          <a:bodyPr/>
          <a:lstStyle/>
          <a:p>
            <a:fld id="{129F26B6-D898-4547-BD35-61F204ACB266}" type="slidenum">
              <a:rPr lang="en-US" smtClean="0"/>
              <a:t>24</a:t>
            </a:fld>
            <a:endParaRPr lang="en-US"/>
          </a:p>
        </p:txBody>
      </p:sp>
    </p:spTree>
    <p:extLst>
      <p:ext uri="{BB962C8B-B14F-4D97-AF65-F5344CB8AC3E}">
        <p14:creationId xmlns:p14="http://schemas.microsoft.com/office/powerpoint/2010/main" val="3820771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26B6-D898-4547-BD35-61F204ACB266}" type="slidenum">
              <a:rPr lang="en-US" smtClean="0"/>
              <a:t>27</a:t>
            </a:fld>
            <a:endParaRPr lang="en-US"/>
          </a:p>
        </p:txBody>
      </p:sp>
    </p:spTree>
    <p:extLst>
      <p:ext uri="{BB962C8B-B14F-4D97-AF65-F5344CB8AC3E}">
        <p14:creationId xmlns:p14="http://schemas.microsoft.com/office/powerpoint/2010/main" val="1131819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26B6-D898-4547-BD35-61F204ACB266}" type="slidenum">
              <a:rPr lang="en-US" smtClean="0"/>
              <a:t>28</a:t>
            </a:fld>
            <a:endParaRPr lang="en-US"/>
          </a:p>
        </p:txBody>
      </p:sp>
    </p:spTree>
    <p:extLst>
      <p:ext uri="{BB962C8B-B14F-4D97-AF65-F5344CB8AC3E}">
        <p14:creationId xmlns:p14="http://schemas.microsoft.com/office/powerpoint/2010/main" val="2729857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26B6-D898-4547-BD35-61F204ACB266}" type="slidenum">
              <a:rPr lang="en-US" smtClean="0"/>
              <a:t>31</a:t>
            </a:fld>
            <a:endParaRPr lang="en-US"/>
          </a:p>
        </p:txBody>
      </p:sp>
    </p:spTree>
    <p:extLst>
      <p:ext uri="{BB962C8B-B14F-4D97-AF65-F5344CB8AC3E}">
        <p14:creationId xmlns:p14="http://schemas.microsoft.com/office/powerpoint/2010/main" val="591080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Resolvers need to provide the final answer after dealing with all the CNAMEs and referrals</a:t>
            </a:r>
          </a:p>
          <a:p>
            <a:endParaRPr lang="en-US" dirty="0"/>
          </a:p>
        </p:txBody>
      </p:sp>
      <p:sp>
        <p:nvSpPr>
          <p:cNvPr id="4" name="Slide Number Placeholder 3"/>
          <p:cNvSpPr>
            <a:spLocks noGrp="1"/>
          </p:cNvSpPr>
          <p:nvPr>
            <p:ph type="sldNum" sz="quarter" idx="5"/>
          </p:nvPr>
        </p:nvSpPr>
        <p:spPr/>
        <p:txBody>
          <a:bodyPr/>
          <a:lstStyle/>
          <a:p>
            <a:fld id="{129F26B6-D898-4547-BD35-61F204ACB266}" type="slidenum">
              <a:rPr lang="en-US" smtClean="0"/>
              <a:t>32</a:t>
            </a:fld>
            <a:endParaRPr lang="en-US"/>
          </a:p>
        </p:txBody>
      </p:sp>
    </p:spTree>
    <p:extLst>
      <p:ext uri="{BB962C8B-B14F-4D97-AF65-F5344CB8AC3E}">
        <p14:creationId xmlns:p14="http://schemas.microsoft.com/office/powerpoint/2010/main" val="3934274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issue was spotted and TXID was randomized – At this point we had 16 bits of randomness</a:t>
            </a:r>
          </a:p>
          <a:p>
            <a:r>
              <a:rPr lang="en-US" dirty="0"/>
              <a:t>chance of hitting is much lesser</a:t>
            </a:r>
          </a:p>
        </p:txBody>
      </p:sp>
      <p:sp>
        <p:nvSpPr>
          <p:cNvPr id="4" name="Slide Number Placeholder 3"/>
          <p:cNvSpPr>
            <a:spLocks noGrp="1"/>
          </p:cNvSpPr>
          <p:nvPr>
            <p:ph type="sldNum" sz="quarter" idx="5"/>
          </p:nvPr>
        </p:nvSpPr>
        <p:spPr/>
        <p:txBody>
          <a:bodyPr/>
          <a:lstStyle/>
          <a:p>
            <a:fld id="{129F26B6-D898-4547-BD35-61F204ACB266}" type="slidenum">
              <a:rPr lang="en-US" smtClean="0"/>
              <a:t>8</a:t>
            </a:fld>
            <a:endParaRPr lang="en-US"/>
          </a:p>
        </p:txBody>
      </p:sp>
    </p:spTree>
    <p:extLst>
      <p:ext uri="{BB962C8B-B14F-4D97-AF65-F5344CB8AC3E}">
        <p14:creationId xmlns:p14="http://schemas.microsoft.com/office/powerpoint/2010/main" val="21479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SERVFAIL </a:t>
            </a:r>
          </a:p>
          <a:p>
            <a:r>
              <a:rPr lang="en-US" dirty="0"/>
              <a:t>NXDOMAIN</a:t>
            </a:r>
          </a:p>
          <a:p>
            <a:endParaRPr lang="en-US" dirty="0"/>
          </a:p>
          <a:p>
            <a:r>
              <a:rPr lang="en-US" sz="1200" b="0" i="0" kern="1200" dirty="0">
                <a:solidFill>
                  <a:schemeClr val="tx1"/>
                </a:solidFill>
                <a:effectLst/>
                <a:latin typeface="+mn-lt"/>
                <a:ea typeface="+mn-ea"/>
                <a:cs typeface="+mn-cs"/>
              </a:rPr>
              <a:t>While NXDOMAIN is the DNS server telling you that the domain doesn't exist, </a:t>
            </a:r>
          </a:p>
          <a:p>
            <a:r>
              <a:rPr lang="en-US" sz="1200" b="0" i="0" kern="1200" dirty="0">
                <a:solidFill>
                  <a:schemeClr val="tx1"/>
                </a:solidFill>
                <a:effectLst/>
                <a:latin typeface="+mn-lt"/>
                <a:ea typeface="+mn-ea"/>
                <a:cs typeface="+mn-cs"/>
              </a:rPr>
              <a:t>a SERVFAIL is </a:t>
            </a:r>
            <a:r>
              <a:rPr lang="en-US" sz="1200" b="1" i="0" kern="1200" dirty="0">
                <a:solidFill>
                  <a:schemeClr val="tx1"/>
                </a:solidFill>
                <a:effectLst/>
                <a:latin typeface="+mn-lt"/>
                <a:ea typeface="+mn-ea"/>
                <a:cs typeface="+mn-cs"/>
              </a:rPr>
              <a:t>the DNS server telling you, “Hey, I can't give you the answer for that query.”</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CNAME : Canonical names</a:t>
            </a:r>
          </a:p>
          <a:p>
            <a:r>
              <a:rPr lang="en-US" sz="1200" b="1" i="0" kern="1200" dirty="0">
                <a:solidFill>
                  <a:schemeClr val="tx1"/>
                </a:solidFill>
                <a:effectLst/>
                <a:latin typeface="+mn-lt"/>
                <a:ea typeface="+mn-ea"/>
                <a:cs typeface="+mn-cs"/>
              </a:rPr>
              <a:t>maps one domain name(alias) to another canonical name</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point </a:t>
            </a:r>
            <a:r>
              <a:rPr lang="en-US" sz="1200" b="1" i="0" kern="1200" dirty="0" err="1">
                <a:solidFill>
                  <a:schemeClr val="tx1"/>
                </a:solidFill>
                <a:effectLst/>
                <a:latin typeface="+mn-lt"/>
                <a:ea typeface="+mn-ea"/>
                <a:cs typeface="+mn-cs"/>
              </a:rPr>
              <a:t>ftp.example.com</a:t>
            </a:r>
            <a:r>
              <a:rPr lang="en-US" sz="1200" b="1" i="0" kern="1200" dirty="0">
                <a:solidFill>
                  <a:schemeClr val="tx1"/>
                </a:solidFill>
                <a:effectLst/>
                <a:latin typeface="+mn-lt"/>
                <a:ea typeface="+mn-ea"/>
                <a:cs typeface="+mn-cs"/>
              </a:rPr>
              <a:t> and </a:t>
            </a:r>
            <a:r>
              <a:rPr lang="en-US" sz="1200" b="1" i="0" kern="1200" dirty="0" err="1">
                <a:solidFill>
                  <a:schemeClr val="tx1"/>
                </a:solidFill>
                <a:effectLst/>
                <a:latin typeface="+mn-lt"/>
                <a:ea typeface="+mn-ea"/>
                <a:cs typeface="+mn-cs"/>
              </a:rPr>
              <a:t>www.example.com</a:t>
            </a:r>
            <a:r>
              <a:rPr lang="en-US" sz="1200" b="1" i="0" kern="1200" dirty="0">
                <a:solidFill>
                  <a:schemeClr val="tx1"/>
                </a:solidFill>
                <a:effectLst/>
                <a:latin typeface="+mn-lt"/>
                <a:ea typeface="+mn-ea"/>
                <a:cs typeface="+mn-cs"/>
              </a:rPr>
              <a:t> to </a:t>
            </a:r>
            <a:r>
              <a:rPr lang="en-US" sz="1200" b="1" i="0" kern="1200" dirty="0" err="1">
                <a:solidFill>
                  <a:schemeClr val="tx1"/>
                </a:solidFill>
                <a:effectLst/>
                <a:latin typeface="+mn-lt"/>
                <a:ea typeface="+mn-ea"/>
                <a:cs typeface="+mn-cs"/>
              </a:rPr>
              <a:t>example.com</a:t>
            </a:r>
            <a:r>
              <a:rPr lang="en-US" sz="1200" b="1" i="0" kern="1200" dirty="0">
                <a:solidFill>
                  <a:schemeClr val="tx1"/>
                </a:solidFill>
                <a:effectLst/>
                <a:latin typeface="+mn-lt"/>
                <a:ea typeface="+mn-ea"/>
                <a:cs typeface="+mn-cs"/>
              </a:rPr>
              <a:t> - this has the A record</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if IP ever changes then we just need to update in one place in the network</a:t>
            </a:r>
            <a:endParaRPr lang="en-US" dirty="0"/>
          </a:p>
        </p:txBody>
      </p:sp>
      <p:sp>
        <p:nvSpPr>
          <p:cNvPr id="4" name="Slide Number Placeholder 3"/>
          <p:cNvSpPr>
            <a:spLocks noGrp="1"/>
          </p:cNvSpPr>
          <p:nvPr>
            <p:ph type="sldNum" sz="quarter" idx="5"/>
          </p:nvPr>
        </p:nvSpPr>
        <p:spPr/>
        <p:txBody>
          <a:bodyPr/>
          <a:lstStyle/>
          <a:p>
            <a:fld id="{129F26B6-D898-4547-BD35-61F204ACB266}" type="slidenum">
              <a:rPr lang="en-US" smtClean="0"/>
              <a:t>33</a:t>
            </a:fld>
            <a:endParaRPr lang="en-US"/>
          </a:p>
        </p:txBody>
      </p:sp>
    </p:spTree>
    <p:extLst>
      <p:ext uri="{BB962C8B-B14F-4D97-AF65-F5344CB8AC3E}">
        <p14:creationId xmlns:p14="http://schemas.microsoft.com/office/powerpoint/2010/main" val="2737121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Responses per second</a:t>
            </a:r>
            <a:r>
              <a:rPr lang="en-US" sz="1200" b="0" i="0" kern="1200" dirty="0">
                <a:solidFill>
                  <a:schemeClr val="tx1"/>
                </a:solidFill>
                <a:effectLst/>
                <a:latin typeface="+mn-lt"/>
                <a:ea typeface="+mn-ea"/>
                <a:cs typeface="+mn-cs"/>
              </a:rPr>
              <a:t>. This is the maximum number of times the same response is given to a client within one second.</a:t>
            </a:r>
          </a:p>
          <a:p>
            <a:r>
              <a:rPr lang="en-US" sz="1200" b="1" i="0" kern="1200" dirty="0">
                <a:solidFill>
                  <a:schemeClr val="tx1"/>
                </a:solidFill>
                <a:effectLst/>
                <a:latin typeface="+mn-lt"/>
                <a:ea typeface="+mn-ea"/>
                <a:cs typeface="+mn-cs"/>
              </a:rPr>
              <a:t>Errors per second</a:t>
            </a:r>
            <a:r>
              <a:rPr lang="en-US" sz="1200" b="0" i="0" kern="1200" dirty="0">
                <a:solidFill>
                  <a:schemeClr val="tx1"/>
                </a:solidFill>
                <a:effectLst/>
                <a:latin typeface="+mn-lt"/>
                <a:ea typeface="+mn-ea"/>
                <a:cs typeface="+mn-cs"/>
              </a:rPr>
              <a:t>. This is the maximum number of times an error response is sent to the same client within one second.</a:t>
            </a:r>
          </a:p>
          <a:p>
            <a:r>
              <a:rPr lang="en-US" sz="1200" b="1" i="0" kern="1200" dirty="0">
                <a:solidFill>
                  <a:schemeClr val="tx1"/>
                </a:solidFill>
                <a:effectLst/>
                <a:latin typeface="+mn-lt"/>
                <a:ea typeface="+mn-ea"/>
                <a:cs typeface="+mn-cs"/>
              </a:rPr>
              <a:t>Window</a:t>
            </a:r>
            <a:r>
              <a:rPr lang="en-US" sz="1200" b="0" i="0" kern="1200" dirty="0">
                <a:solidFill>
                  <a:schemeClr val="tx1"/>
                </a:solidFill>
                <a:effectLst/>
                <a:latin typeface="+mn-lt"/>
                <a:ea typeface="+mn-ea"/>
                <a:cs typeface="+mn-cs"/>
              </a:rPr>
              <a:t>. This is the number of seconds for which responses to a client are suspended if too many requests are made.</a:t>
            </a:r>
          </a:p>
          <a:p>
            <a:r>
              <a:rPr lang="en-US" sz="1200" b="1" i="0" kern="1200" dirty="0">
                <a:solidFill>
                  <a:schemeClr val="tx1"/>
                </a:solidFill>
                <a:effectLst/>
                <a:latin typeface="+mn-lt"/>
                <a:ea typeface="+mn-ea"/>
                <a:cs typeface="+mn-cs"/>
              </a:rPr>
              <a:t>Leak rate</a:t>
            </a:r>
            <a:r>
              <a:rPr lang="en-US" sz="1200" b="0" i="0" kern="1200" dirty="0">
                <a:solidFill>
                  <a:schemeClr val="tx1"/>
                </a:solidFill>
                <a:effectLst/>
                <a:latin typeface="+mn-lt"/>
                <a:ea typeface="+mn-ea"/>
                <a:cs typeface="+mn-cs"/>
              </a:rPr>
              <a:t>. This is how frequently the DNS server responds to a query during the time responses are suspended. For instance, if the server suspends responses to a client for 10 seconds, and the leak rate is 5, the server still responds to one query for every 5 queries sent. This allows the legitimate clients to get responses even when the DNS server is applying response rate limiting on their subnet or FQDN.</a:t>
            </a:r>
          </a:p>
          <a:p>
            <a:r>
              <a:rPr lang="en-US" sz="1200" b="1" i="0" kern="1200" dirty="0">
                <a:solidFill>
                  <a:schemeClr val="tx1"/>
                </a:solidFill>
                <a:effectLst/>
                <a:latin typeface="+mn-lt"/>
                <a:ea typeface="+mn-ea"/>
                <a:cs typeface="+mn-cs"/>
              </a:rPr>
              <a:t>TC rate</a:t>
            </a:r>
            <a:r>
              <a:rPr lang="en-US" sz="1200" b="0" i="0" kern="1200" dirty="0">
                <a:solidFill>
                  <a:schemeClr val="tx1"/>
                </a:solidFill>
                <a:effectLst/>
                <a:latin typeface="+mn-lt"/>
                <a:ea typeface="+mn-ea"/>
                <a:cs typeface="+mn-cs"/>
              </a:rPr>
              <a:t>. This is used to tell the client to try connecting with TCP when responses to the client are suspended. For instance, if the TC rate is 3, and the server suspends responses to a given client, the server issues a request for TCP connection for every 3 queries received. Make sure the value for TC rate is lower than the leak rate, to give the client the option to connect via TCP before leaking responses.</a:t>
            </a:r>
          </a:p>
          <a:p>
            <a:r>
              <a:rPr lang="en-US" sz="1200" b="1" i="0" kern="1200" dirty="0">
                <a:solidFill>
                  <a:schemeClr val="tx1"/>
                </a:solidFill>
                <a:effectLst/>
                <a:latin typeface="+mn-lt"/>
                <a:ea typeface="+mn-ea"/>
                <a:cs typeface="+mn-cs"/>
              </a:rPr>
              <a:t>Maximum responses</a:t>
            </a:r>
            <a:r>
              <a:rPr lang="en-US" sz="1200" b="0" i="0" kern="1200" dirty="0">
                <a:solidFill>
                  <a:schemeClr val="tx1"/>
                </a:solidFill>
                <a:effectLst/>
                <a:latin typeface="+mn-lt"/>
                <a:ea typeface="+mn-ea"/>
                <a:cs typeface="+mn-cs"/>
              </a:rPr>
              <a:t>. This is the maximum number of responses the server issues to a client while responses are suspended.</a:t>
            </a:r>
          </a:p>
          <a:p>
            <a:r>
              <a:rPr lang="en-US" sz="1200" b="1" i="0" kern="1200" dirty="0" err="1">
                <a:solidFill>
                  <a:schemeClr val="tx1"/>
                </a:solidFill>
                <a:effectLst/>
                <a:latin typeface="+mn-lt"/>
                <a:ea typeface="+mn-ea"/>
                <a:cs typeface="+mn-cs"/>
              </a:rPr>
              <a:t>Allowlist</a:t>
            </a:r>
            <a:r>
              <a:rPr lang="en-US" sz="1200" b="1" i="0" kern="1200" dirty="0">
                <a:solidFill>
                  <a:schemeClr val="tx1"/>
                </a:solidFill>
                <a:effectLst/>
                <a:latin typeface="+mn-lt"/>
                <a:ea typeface="+mn-ea"/>
                <a:cs typeface="+mn-cs"/>
              </a:rPr>
              <a:t> domains</a:t>
            </a:r>
            <a:r>
              <a:rPr lang="en-US" sz="1200" b="0" i="0" kern="1200" dirty="0">
                <a:solidFill>
                  <a:schemeClr val="tx1"/>
                </a:solidFill>
                <a:effectLst/>
                <a:latin typeface="+mn-lt"/>
                <a:ea typeface="+mn-ea"/>
                <a:cs typeface="+mn-cs"/>
              </a:rPr>
              <a:t>. This is a list of domains to be excluded from RRL settings.</a:t>
            </a:r>
          </a:p>
          <a:p>
            <a:r>
              <a:rPr lang="en-US" sz="1200" b="1" i="0" kern="1200" dirty="0" err="1">
                <a:solidFill>
                  <a:schemeClr val="tx1"/>
                </a:solidFill>
                <a:effectLst/>
                <a:latin typeface="+mn-lt"/>
                <a:ea typeface="+mn-ea"/>
                <a:cs typeface="+mn-cs"/>
              </a:rPr>
              <a:t>Allowlist</a:t>
            </a:r>
            <a:r>
              <a:rPr lang="en-US" sz="1200" b="1" i="0" kern="1200" dirty="0">
                <a:solidFill>
                  <a:schemeClr val="tx1"/>
                </a:solidFill>
                <a:effectLst/>
                <a:latin typeface="+mn-lt"/>
                <a:ea typeface="+mn-ea"/>
                <a:cs typeface="+mn-cs"/>
              </a:rPr>
              <a:t> subnets</a:t>
            </a:r>
            <a:r>
              <a:rPr lang="en-US" sz="1200" b="0" i="0" kern="1200" dirty="0">
                <a:solidFill>
                  <a:schemeClr val="tx1"/>
                </a:solidFill>
                <a:effectLst/>
                <a:latin typeface="+mn-lt"/>
                <a:ea typeface="+mn-ea"/>
                <a:cs typeface="+mn-cs"/>
              </a:rPr>
              <a:t>. This is a list of subnets to be excluded from RRL settings.</a:t>
            </a:r>
          </a:p>
          <a:p>
            <a:r>
              <a:rPr lang="en-US" sz="1200" b="1" i="0" kern="1200" dirty="0" err="1">
                <a:solidFill>
                  <a:schemeClr val="tx1"/>
                </a:solidFill>
                <a:effectLst/>
                <a:latin typeface="+mn-lt"/>
                <a:ea typeface="+mn-ea"/>
                <a:cs typeface="+mn-cs"/>
              </a:rPr>
              <a:t>Allowlist</a:t>
            </a:r>
            <a:r>
              <a:rPr lang="en-US" sz="1200" b="1" i="0" kern="1200" dirty="0">
                <a:solidFill>
                  <a:schemeClr val="tx1"/>
                </a:solidFill>
                <a:effectLst/>
                <a:latin typeface="+mn-lt"/>
                <a:ea typeface="+mn-ea"/>
                <a:cs typeface="+mn-cs"/>
              </a:rPr>
              <a:t> server interfaces</a:t>
            </a:r>
            <a:r>
              <a:rPr lang="en-US" sz="1200" b="0" i="0" kern="1200" dirty="0">
                <a:solidFill>
                  <a:schemeClr val="tx1"/>
                </a:solidFill>
                <a:effectLst/>
                <a:latin typeface="+mn-lt"/>
                <a:ea typeface="+mn-ea"/>
                <a:cs typeface="+mn-cs"/>
              </a:rPr>
              <a:t>. This is a list of DNS server interfaces to be excluded from RRL settings.</a:t>
            </a:r>
          </a:p>
          <a:p>
            <a:endParaRPr lang="en-US" dirty="0"/>
          </a:p>
        </p:txBody>
      </p:sp>
      <p:sp>
        <p:nvSpPr>
          <p:cNvPr id="4" name="Slide Number Placeholder 3"/>
          <p:cNvSpPr>
            <a:spLocks noGrp="1"/>
          </p:cNvSpPr>
          <p:nvPr>
            <p:ph type="sldNum" sz="quarter" idx="5"/>
          </p:nvPr>
        </p:nvSpPr>
        <p:spPr/>
        <p:txBody>
          <a:bodyPr/>
          <a:lstStyle/>
          <a:p>
            <a:fld id="{129F26B6-D898-4547-BD35-61F204ACB266}" type="slidenum">
              <a:rPr lang="en-US" smtClean="0"/>
              <a:t>35</a:t>
            </a:fld>
            <a:endParaRPr lang="en-US"/>
          </a:p>
        </p:txBody>
      </p:sp>
    </p:spTree>
    <p:extLst>
      <p:ext uri="{BB962C8B-B14F-4D97-AF65-F5344CB8AC3E}">
        <p14:creationId xmlns:p14="http://schemas.microsoft.com/office/powerpoint/2010/main" val="2419116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26B6-D898-4547-BD35-61F204ACB266}" type="slidenum">
              <a:rPr lang="en-US" smtClean="0"/>
              <a:t>37</a:t>
            </a:fld>
            <a:endParaRPr lang="en-US"/>
          </a:p>
        </p:txBody>
      </p:sp>
    </p:spTree>
    <p:extLst>
      <p:ext uri="{BB962C8B-B14F-4D97-AF65-F5344CB8AC3E}">
        <p14:creationId xmlns:p14="http://schemas.microsoft.com/office/powerpoint/2010/main" val="4098189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26B6-D898-4547-BD35-61F204ACB266}" type="slidenum">
              <a:rPr lang="en-US" smtClean="0"/>
              <a:t>38</a:t>
            </a:fld>
            <a:endParaRPr lang="en-US"/>
          </a:p>
        </p:txBody>
      </p:sp>
    </p:spTree>
    <p:extLst>
      <p:ext uri="{BB962C8B-B14F-4D97-AF65-F5344CB8AC3E}">
        <p14:creationId xmlns:p14="http://schemas.microsoft.com/office/powerpoint/2010/main" val="240344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 cookie is added in RDATA of OPT RR.</a:t>
            </a:r>
          </a:p>
          <a:p>
            <a:r>
              <a:rPr lang="en-US" dirty="0"/>
              <a:t>OPT RR </a:t>
            </a:r>
            <a:r>
              <a:rPr lang="en-US" sz="1200" b="1" i="0" kern="1200" dirty="0">
                <a:solidFill>
                  <a:schemeClr val="tx1"/>
                </a:solidFill>
                <a:effectLst/>
                <a:latin typeface="+mn-lt"/>
                <a:ea typeface="+mn-ea"/>
                <a:cs typeface="+mn-cs"/>
              </a:rPr>
              <a:t>pseudo-record that contains extra fields </a:t>
            </a:r>
            <a:r>
              <a:rPr lang="en-US" dirty="0"/>
              <a:t>that are added later to DNS. </a:t>
            </a:r>
          </a:p>
        </p:txBody>
      </p:sp>
      <p:sp>
        <p:nvSpPr>
          <p:cNvPr id="4" name="Slide Number Placeholder 3"/>
          <p:cNvSpPr>
            <a:spLocks noGrp="1"/>
          </p:cNvSpPr>
          <p:nvPr>
            <p:ph type="sldNum" sz="quarter" idx="5"/>
          </p:nvPr>
        </p:nvSpPr>
        <p:spPr/>
        <p:txBody>
          <a:bodyPr/>
          <a:lstStyle/>
          <a:p>
            <a:fld id="{129F26B6-D898-4547-BD35-61F204ACB266}" type="slidenum">
              <a:rPr lang="en-US" smtClean="0"/>
              <a:t>39</a:t>
            </a:fld>
            <a:endParaRPr lang="en-US"/>
          </a:p>
        </p:txBody>
      </p:sp>
    </p:spTree>
    <p:extLst>
      <p:ext uri="{BB962C8B-B14F-4D97-AF65-F5344CB8AC3E}">
        <p14:creationId xmlns:p14="http://schemas.microsoft.com/office/powerpoint/2010/main" val="2497872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www.cloudflare.com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-in/learning/</a:t>
            </a:r>
            <a:r>
              <a:rPr lang="en-US" sz="1200" b="0" i="0" kern="1200" dirty="0" err="1">
                <a:solidFill>
                  <a:schemeClr val="tx1"/>
                </a:solidFill>
                <a:effectLst/>
                <a:latin typeface="+mn-lt"/>
                <a:ea typeface="+mn-ea"/>
                <a:cs typeface="+mn-cs"/>
              </a:rPr>
              <a:t>dns</a:t>
            </a:r>
            <a:r>
              <a:rPr lang="en-US" sz="1200" b="0" i="0" kern="1200" dirty="0">
                <a:solidFill>
                  <a:schemeClr val="tx1"/>
                </a:solidFill>
                <a:effectLst/>
                <a:latin typeface="+mn-lt"/>
                <a:ea typeface="+mn-ea"/>
                <a:cs typeface="+mn-cs"/>
              </a:rPr>
              <a:t>/what-is-anycast-</a:t>
            </a:r>
            <a:r>
              <a:rPr lang="en-US" sz="1200" b="0" i="0" kern="1200" dirty="0" err="1">
                <a:solidFill>
                  <a:schemeClr val="tx1"/>
                </a:solidFill>
                <a:effectLst/>
                <a:latin typeface="+mn-lt"/>
                <a:ea typeface="+mn-ea"/>
                <a:cs typeface="+mn-cs"/>
              </a:rPr>
              <a:t>dns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Anycast, one IP address can apply to many servers. Anycast DNS means that any one of a number of </a:t>
            </a:r>
            <a:r>
              <a:rPr lang="en-US" sz="1200" b="0" i="0" u="none" strike="noStrike" kern="1200" dirty="0">
                <a:solidFill>
                  <a:schemeClr val="tx1"/>
                </a:solidFill>
                <a:effectLst/>
                <a:latin typeface="+mn-lt"/>
                <a:ea typeface="+mn-ea"/>
                <a:cs typeface="+mn-cs"/>
                <a:hlinkClick r:id="rId3"/>
              </a:rPr>
              <a:t>DNS</a:t>
            </a:r>
            <a:r>
              <a:rPr lang="en-US" sz="1200" b="0" i="0" kern="1200" dirty="0">
                <a:solidFill>
                  <a:schemeClr val="tx1"/>
                </a:solidFill>
                <a:effectLst/>
                <a:latin typeface="+mn-lt"/>
                <a:ea typeface="+mn-ea"/>
                <a:cs typeface="+mn-cs"/>
              </a:rPr>
              <a:t> servers can respond to DNS queries, and typically the one that is geographically closest will provide the response. This reduces </a:t>
            </a:r>
            <a:r>
              <a:rPr lang="en-US" sz="1200" b="0" i="0" u="none" strike="noStrike" kern="1200" dirty="0">
                <a:solidFill>
                  <a:schemeClr val="tx1"/>
                </a:solidFill>
                <a:effectLst/>
                <a:latin typeface="+mn-lt"/>
                <a:ea typeface="+mn-ea"/>
                <a:cs typeface="+mn-cs"/>
                <a:hlinkClick r:id="rId4"/>
              </a:rPr>
              <a:t>latency</a:t>
            </a:r>
            <a:r>
              <a:rPr lang="en-US" sz="1200" b="0" i="0" kern="1200" dirty="0">
                <a:solidFill>
                  <a:schemeClr val="tx1"/>
                </a:solidFill>
                <a:effectLst/>
                <a:latin typeface="+mn-lt"/>
                <a:ea typeface="+mn-ea"/>
                <a:cs typeface="+mn-cs"/>
              </a:rPr>
              <a:t>, improves uptime for the DNS resolving service, and provides protection against </a:t>
            </a:r>
            <a:r>
              <a:rPr lang="en-US" sz="1200" b="0" i="0" u="none" strike="noStrike" kern="1200" dirty="0">
                <a:solidFill>
                  <a:schemeClr val="tx1"/>
                </a:solidFill>
                <a:effectLst/>
                <a:latin typeface="+mn-lt"/>
                <a:ea typeface="+mn-ea"/>
                <a:cs typeface="+mn-cs"/>
                <a:hlinkClick r:id="rId5"/>
              </a:rPr>
              <a:t>DNS flood DDoS attacks</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129F26B6-D898-4547-BD35-61F204ACB266}" type="slidenum">
              <a:rPr lang="en-US" smtClean="0"/>
              <a:t>40</a:t>
            </a:fld>
            <a:endParaRPr lang="en-US"/>
          </a:p>
        </p:txBody>
      </p:sp>
    </p:spTree>
    <p:extLst>
      <p:ext uri="{BB962C8B-B14F-4D97-AF65-F5344CB8AC3E}">
        <p14:creationId xmlns:p14="http://schemas.microsoft.com/office/powerpoint/2010/main" val="4281457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26B6-D898-4547-BD35-61F204ACB266}" type="slidenum">
              <a:rPr lang="en-US" smtClean="0"/>
              <a:t>41</a:t>
            </a:fld>
            <a:endParaRPr lang="en-US"/>
          </a:p>
        </p:txBody>
      </p:sp>
    </p:spTree>
    <p:extLst>
      <p:ext uri="{BB962C8B-B14F-4D97-AF65-F5344CB8AC3E}">
        <p14:creationId xmlns:p14="http://schemas.microsoft.com/office/powerpoint/2010/main" val="2588256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Fragmentation is considered one of the most troublesome feature in the industry</a:t>
            </a:r>
          </a:p>
          <a:p>
            <a:r>
              <a:rPr lang="en-US" dirty="0"/>
              <a:t>Has many hidden issues !!!</a:t>
            </a:r>
          </a:p>
          <a:p>
            <a:endParaRPr lang="en-US" dirty="0"/>
          </a:p>
          <a:p>
            <a:r>
              <a:rPr lang="en-US" dirty="0"/>
              <a:t>The randomness that’s needed for cache poisoning is concentrated in the beginning of the DNS message</a:t>
            </a:r>
          </a:p>
          <a:p>
            <a:r>
              <a:rPr lang="en-US" dirty="0"/>
              <a:t>UDP header and </a:t>
            </a:r>
          </a:p>
        </p:txBody>
      </p:sp>
      <p:sp>
        <p:nvSpPr>
          <p:cNvPr id="4" name="Slide Number Placeholder 3"/>
          <p:cNvSpPr>
            <a:spLocks noGrp="1"/>
          </p:cNvSpPr>
          <p:nvPr>
            <p:ph type="sldNum" sz="quarter" idx="5"/>
          </p:nvPr>
        </p:nvSpPr>
        <p:spPr/>
        <p:txBody>
          <a:bodyPr/>
          <a:lstStyle/>
          <a:p>
            <a:fld id="{129F26B6-D898-4547-BD35-61F204ACB266}" type="slidenum">
              <a:rPr lang="en-US" smtClean="0"/>
              <a:t>42</a:t>
            </a:fld>
            <a:endParaRPr lang="en-US"/>
          </a:p>
        </p:txBody>
      </p:sp>
    </p:spTree>
    <p:extLst>
      <p:ext uri="{BB962C8B-B14F-4D97-AF65-F5344CB8AC3E}">
        <p14:creationId xmlns:p14="http://schemas.microsoft.com/office/powerpoint/2010/main" val="2107760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26B6-D898-4547-BD35-61F204ACB266}" type="slidenum">
              <a:rPr lang="en-US" smtClean="0"/>
              <a:t>9</a:t>
            </a:fld>
            <a:endParaRPr lang="en-US"/>
          </a:p>
        </p:txBody>
      </p:sp>
    </p:spTree>
    <p:extLst>
      <p:ext uri="{BB962C8B-B14F-4D97-AF65-F5344CB8AC3E}">
        <p14:creationId xmlns:p14="http://schemas.microsoft.com/office/powerpoint/2010/main" val="2540396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26B6-D898-4547-BD35-61F204ACB266}" type="slidenum">
              <a:rPr lang="en-US" smtClean="0"/>
              <a:t>10</a:t>
            </a:fld>
            <a:endParaRPr lang="en-US"/>
          </a:p>
        </p:txBody>
      </p:sp>
    </p:spTree>
    <p:extLst>
      <p:ext uri="{BB962C8B-B14F-4D97-AF65-F5344CB8AC3E}">
        <p14:creationId xmlns:p14="http://schemas.microsoft.com/office/powerpoint/2010/main" val="2104212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Paul </a:t>
            </a:r>
            <a:r>
              <a:rPr lang="en-US" dirty="0" err="1"/>
              <a:t>Vixie</a:t>
            </a:r>
            <a:r>
              <a:rPr lang="en-US" dirty="0"/>
              <a:t> convened the group!</a:t>
            </a:r>
          </a:p>
        </p:txBody>
      </p:sp>
      <p:sp>
        <p:nvSpPr>
          <p:cNvPr id="4" name="Slide Number Placeholder 3"/>
          <p:cNvSpPr>
            <a:spLocks noGrp="1"/>
          </p:cNvSpPr>
          <p:nvPr>
            <p:ph type="sldNum" sz="quarter" idx="5"/>
          </p:nvPr>
        </p:nvSpPr>
        <p:spPr/>
        <p:txBody>
          <a:bodyPr/>
          <a:lstStyle/>
          <a:p>
            <a:fld id="{129F26B6-D898-4547-BD35-61F204ACB266}" type="slidenum">
              <a:rPr lang="en-US" smtClean="0"/>
              <a:t>11</a:t>
            </a:fld>
            <a:endParaRPr lang="en-US"/>
          </a:p>
        </p:txBody>
      </p:sp>
    </p:spTree>
    <p:extLst>
      <p:ext uri="{BB962C8B-B14F-4D97-AF65-F5344CB8AC3E}">
        <p14:creationId xmlns:p14="http://schemas.microsoft.com/office/powerpoint/2010/main" val="2467477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4B possible combinations</a:t>
            </a:r>
          </a:p>
          <a:p>
            <a:r>
              <a:rPr lang="en-US" dirty="0"/>
              <a:t>Attack isn’t stopped .. Its just made much more difficult.</a:t>
            </a:r>
          </a:p>
        </p:txBody>
      </p:sp>
      <p:sp>
        <p:nvSpPr>
          <p:cNvPr id="4" name="Slide Number Placeholder 3"/>
          <p:cNvSpPr>
            <a:spLocks noGrp="1"/>
          </p:cNvSpPr>
          <p:nvPr>
            <p:ph type="sldNum" sz="quarter" idx="5"/>
          </p:nvPr>
        </p:nvSpPr>
        <p:spPr/>
        <p:txBody>
          <a:bodyPr/>
          <a:lstStyle/>
          <a:p>
            <a:fld id="{129F26B6-D898-4547-BD35-61F204ACB266}" type="slidenum">
              <a:rPr lang="en-US" smtClean="0"/>
              <a:t>12</a:t>
            </a:fld>
            <a:endParaRPr lang="en-US"/>
          </a:p>
        </p:txBody>
      </p:sp>
    </p:spTree>
    <p:extLst>
      <p:ext uri="{BB962C8B-B14F-4D97-AF65-F5344CB8AC3E}">
        <p14:creationId xmlns:p14="http://schemas.microsoft.com/office/powerpoint/2010/main" val="2460875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initiates a DNS query – </a:t>
            </a:r>
            <a:r>
              <a:rPr lang="en-US" dirty="0" err="1"/>
              <a:t>gethostbyname</a:t>
            </a:r>
            <a:r>
              <a:rPr lang="en-US" dirty="0"/>
              <a:t>() to an OS stub resolver - </a:t>
            </a:r>
            <a:r>
              <a:rPr lang="en-US" dirty="0" err="1"/>
              <a:t>resolv.conf</a:t>
            </a:r>
            <a:r>
              <a:rPr lang="en-US" dirty="0"/>
              <a:t> (OS wide system cache)</a:t>
            </a:r>
          </a:p>
          <a:p>
            <a:endParaRPr lang="en-US" dirty="0"/>
          </a:p>
          <a:p>
            <a:r>
              <a:rPr lang="en-US" dirty="0"/>
              <a:t>Stub resolver forwards to Forwarder ( found in home </a:t>
            </a:r>
            <a:r>
              <a:rPr lang="en-US" dirty="0" err="1"/>
              <a:t>wifi</a:t>
            </a:r>
            <a:r>
              <a:rPr lang="en-US" dirty="0"/>
              <a:t> )</a:t>
            </a:r>
          </a:p>
          <a:p>
            <a:endParaRPr lang="en-US" dirty="0"/>
          </a:p>
          <a:p>
            <a:r>
              <a:rPr lang="en-US" dirty="0"/>
              <a:t>Forwarder forwards the query to the recursive resolver</a:t>
            </a:r>
          </a:p>
          <a:p>
            <a:endParaRPr lang="en-US" dirty="0"/>
          </a:p>
          <a:p>
            <a:r>
              <a:rPr lang="en-US" dirty="0"/>
              <a:t>Recursive resolver iteratively queries the auth nameserver</a:t>
            </a:r>
          </a:p>
          <a:p>
            <a:endParaRPr lang="en-US" dirty="0"/>
          </a:p>
          <a:p>
            <a:r>
              <a:rPr lang="en-US" dirty="0"/>
              <a:t>All layers have  a cache and are subject to Cache poisoning attack but most attacks focus only on resolvers!!</a:t>
            </a:r>
          </a:p>
        </p:txBody>
      </p:sp>
      <p:sp>
        <p:nvSpPr>
          <p:cNvPr id="4" name="Slide Number Placeholder 3"/>
          <p:cNvSpPr>
            <a:spLocks noGrp="1"/>
          </p:cNvSpPr>
          <p:nvPr>
            <p:ph type="sldNum" sz="quarter" idx="5"/>
          </p:nvPr>
        </p:nvSpPr>
        <p:spPr/>
        <p:txBody>
          <a:bodyPr/>
          <a:lstStyle/>
          <a:p>
            <a:fld id="{129F26B6-D898-4547-BD35-61F204ACB266}" type="slidenum">
              <a:rPr lang="en-US" smtClean="0"/>
              <a:t>13</a:t>
            </a:fld>
            <a:endParaRPr lang="en-US"/>
          </a:p>
        </p:txBody>
      </p:sp>
    </p:spTree>
    <p:extLst>
      <p:ext uri="{BB962C8B-B14F-4D97-AF65-F5344CB8AC3E}">
        <p14:creationId xmlns:p14="http://schemas.microsoft.com/office/powerpoint/2010/main" val="3555742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26B6-D898-4547-BD35-61F204ACB266}" type="slidenum">
              <a:rPr lang="en-US" smtClean="0"/>
              <a:t>14</a:t>
            </a:fld>
            <a:endParaRPr lang="en-US"/>
          </a:p>
        </p:txBody>
      </p:sp>
    </p:spTree>
    <p:extLst>
      <p:ext uri="{BB962C8B-B14F-4D97-AF65-F5344CB8AC3E}">
        <p14:creationId xmlns:p14="http://schemas.microsoft.com/office/powerpoint/2010/main" val="2206910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overcome source port randomization, they make use of a side channel in networking stack to scan and discover which </a:t>
            </a:r>
            <a:r>
              <a:rPr lang="en-US" sz="1200" kern="1200" dirty="0" err="1">
                <a:solidFill>
                  <a:schemeClr val="tx1"/>
                </a:solidFill>
                <a:effectLst/>
                <a:latin typeface="+mn-lt"/>
                <a:ea typeface="+mn-ea"/>
                <a:cs typeface="+mn-cs"/>
              </a:rPr>
              <a:t>srcports</a:t>
            </a:r>
            <a:r>
              <a:rPr lang="en-US" sz="1200" kern="1200" dirty="0">
                <a:solidFill>
                  <a:schemeClr val="tx1"/>
                </a:solidFill>
                <a:effectLst/>
                <a:latin typeface="+mn-lt"/>
                <a:ea typeface="+mn-ea"/>
                <a:cs typeface="+mn-cs"/>
              </a:rPr>
              <a:t> were used to initiate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Normally an outstanding query will receive a reply from the upstream server in a matter of tens or hundreds of milliseconds.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insufficient, given that the attacker needs time to infer the source port and to inject rogue DNS replies.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paper attempts to extend the attack window greatly</a:t>
            </a:r>
          </a:p>
          <a:p>
            <a:endParaRPr lang="en-US" dirty="0"/>
          </a:p>
        </p:txBody>
      </p:sp>
      <p:sp>
        <p:nvSpPr>
          <p:cNvPr id="4" name="Slide Number Placeholder 3"/>
          <p:cNvSpPr>
            <a:spLocks noGrp="1"/>
          </p:cNvSpPr>
          <p:nvPr>
            <p:ph type="sldNum" sz="quarter" idx="5"/>
          </p:nvPr>
        </p:nvSpPr>
        <p:spPr/>
        <p:txBody>
          <a:bodyPr/>
          <a:lstStyle/>
          <a:p>
            <a:fld id="{129F26B6-D898-4547-BD35-61F204ACB266}" type="slidenum">
              <a:rPr lang="en-US" smtClean="0"/>
              <a:t>15</a:t>
            </a:fld>
            <a:endParaRPr lang="en-US"/>
          </a:p>
        </p:txBody>
      </p:sp>
    </p:spTree>
    <p:extLst>
      <p:ext uri="{BB962C8B-B14F-4D97-AF65-F5344CB8AC3E}">
        <p14:creationId xmlns:p14="http://schemas.microsoft.com/office/powerpoint/2010/main" val="1477279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7086-535B-B64A-A8C9-ECADB68B56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904394-73B0-5144-8107-DD65112F56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20DA41-FFEC-2E42-93D3-E9F8DB480EA6}"/>
              </a:ext>
            </a:extLst>
          </p:cNvPr>
          <p:cNvSpPr>
            <a:spLocks noGrp="1"/>
          </p:cNvSpPr>
          <p:nvPr>
            <p:ph type="dt" sz="half" idx="10"/>
          </p:nvPr>
        </p:nvSpPr>
        <p:spPr/>
        <p:txBody>
          <a:bodyPr/>
          <a:lstStyle/>
          <a:p>
            <a:fld id="{B3CAEA39-5F24-6942-AAE1-E2B2B82911F0}" type="datetimeFigureOut">
              <a:rPr lang="en-US" smtClean="0"/>
              <a:t>3/14/22</a:t>
            </a:fld>
            <a:endParaRPr lang="en-US"/>
          </a:p>
        </p:txBody>
      </p:sp>
      <p:sp>
        <p:nvSpPr>
          <p:cNvPr id="5" name="Footer Placeholder 4">
            <a:extLst>
              <a:ext uri="{FF2B5EF4-FFF2-40B4-BE49-F238E27FC236}">
                <a16:creationId xmlns:a16="http://schemas.microsoft.com/office/drawing/2014/main" id="{23FF5681-8ACC-9C4E-B82B-101D5A93BF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F4A7ED-742D-6B41-BBEA-3A0E0331FBC5}"/>
              </a:ext>
            </a:extLst>
          </p:cNvPr>
          <p:cNvSpPr>
            <a:spLocks noGrp="1"/>
          </p:cNvSpPr>
          <p:nvPr>
            <p:ph type="sldNum" sz="quarter" idx="12"/>
          </p:nvPr>
        </p:nvSpPr>
        <p:spPr/>
        <p:txBody>
          <a:bodyPr/>
          <a:lstStyle/>
          <a:p>
            <a:fld id="{8341C3AD-4661-0B48-8E3E-735CC52A9BBB}" type="slidenum">
              <a:rPr lang="en-US" smtClean="0"/>
              <a:t>‹#›</a:t>
            </a:fld>
            <a:endParaRPr lang="en-US"/>
          </a:p>
        </p:txBody>
      </p:sp>
    </p:spTree>
    <p:extLst>
      <p:ext uri="{BB962C8B-B14F-4D97-AF65-F5344CB8AC3E}">
        <p14:creationId xmlns:p14="http://schemas.microsoft.com/office/powerpoint/2010/main" val="949624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ACA0-ECC1-1348-A6A7-CD20AC7ADF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511B6F-11FE-084F-8247-65725CA46B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8D8974-82E9-274B-9167-AC05A9708F1B}"/>
              </a:ext>
            </a:extLst>
          </p:cNvPr>
          <p:cNvSpPr>
            <a:spLocks noGrp="1"/>
          </p:cNvSpPr>
          <p:nvPr>
            <p:ph type="dt" sz="half" idx="10"/>
          </p:nvPr>
        </p:nvSpPr>
        <p:spPr/>
        <p:txBody>
          <a:bodyPr/>
          <a:lstStyle/>
          <a:p>
            <a:fld id="{B3CAEA39-5F24-6942-AAE1-E2B2B82911F0}" type="datetimeFigureOut">
              <a:rPr lang="en-US" smtClean="0"/>
              <a:t>3/14/22</a:t>
            </a:fld>
            <a:endParaRPr lang="en-US"/>
          </a:p>
        </p:txBody>
      </p:sp>
      <p:sp>
        <p:nvSpPr>
          <p:cNvPr id="5" name="Footer Placeholder 4">
            <a:extLst>
              <a:ext uri="{FF2B5EF4-FFF2-40B4-BE49-F238E27FC236}">
                <a16:creationId xmlns:a16="http://schemas.microsoft.com/office/drawing/2014/main" id="{28185AC0-D22D-B249-99FE-A611DC9DC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E5E48A-4A09-CF49-962A-BE14FB533DBF}"/>
              </a:ext>
            </a:extLst>
          </p:cNvPr>
          <p:cNvSpPr>
            <a:spLocks noGrp="1"/>
          </p:cNvSpPr>
          <p:nvPr>
            <p:ph type="sldNum" sz="quarter" idx="12"/>
          </p:nvPr>
        </p:nvSpPr>
        <p:spPr/>
        <p:txBody>
          <a:bodyPr/>
          <a:lstStyle/>
          <a:p>
            <a:fld id="{8341C3AD-4661-0B48-8E3E-735CC52A9BBB}" type="slidenum">
              <a:rPr lang="en-US" smtClean="0"/>
              <a:t>‹#›</a:t>
            </a:fld>
            <a:endParaRPr lang="en-US"/>
          </a:p>
        </p:txBody>
      </p:sp>
    </p:spTree>
    <p:extLst>
      <p:ext uri="{BB962C8B-B14F-4D97-AF65-F5344CB8AC3E}">
        <p14:creationId xmlns:p14="http://schemas.microsoft.com/office/powerpoint/2010/main" val="1969041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2ACADF-4312-7141-B9EF-48D631E0F5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61D4A7-BC3E-AE41-88CF-1F3671B69A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2416E-74E4-8B4D-9565-7274F3159407}"/>
              </a:ext>
            </a:extLst>
          </p:cNvPr>
          <p:cNvSpPr>
            <a:spLocks noGrp="1"/>
          </p:cNvSpPr>
          <p:nvPr>
            <p:ph type="dt" sz="half" idx="10"/>
          </p:nvPr>
        </p:nvSpPr>
        <p:spPr/>
        <p:txBody>
          <a:bodyPr/>
          <a:lstStyle/>
          <a:p>
            <a:fld id="{B3CAEA39-5F24-6942-AAE1-E2B2B82911F0}" type="datetimeFigureOut">
              <a:rPr lang="en-US" smtClean="0"/>
              <a:t>3/14/22</a:t>
            </a:fld>
            <a:endParaRPr lang="en-US"/>
          </a:p>
        </p:txBody>
      </p:sp>
      <p:sp>
        <p:nvSpPr>
          <p:cNvPr id="5" name="Footer Placeholder 4">
            <a:extLst>
              <a:ext uri="{FF2B5EF4-FFF2-40B4-BE49-F238E27FC236}">
                <a16:creationId xmlns:a16="http://schemas.microsoft.com/office/drawing/2014/main" id="{B77E8D1C-4275-DE46-934B-10ACB3329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1C5834-6464-394C-BB13-BD4E8C161185}"/>
              </a:ext>
            </a:extLst>
          </p:cNvPr>
          <p:cNvSpPr>
            <a:spLocks noGrp="1"/>
          </p:cNvSpPr>
          <p:nvPr>
            <p:ph type="sldNum" sz="quarter" idx="12"/>
          </p:nvPr>
        </p:nvSpPr>
        <p:spPr/>
        <p:txBody>
          <a:bodyPr/>
          <a:lstStyle/>
          <a:p>
            <a:fld id="{8341C3AD-4661-0B48-8E3E-735CC52A9BBB}" type="slidenum">
              <a:rPr lang="en-US" smtClean="0"/>
              <a:t>‹#›</a:t>
            </a:fld>
            <a:endParaRPr lang="en-US"/>
          </a:p>
        </p:txBody>
      </p:sp>
    </p:spTree>
    <p:extLst>
      <p:ext uri="{BB962C8B-B14F-4D97-AF65-F5344CB8AC3E}">
        <p14:creationId xmlns:p14="http://schemas.microsoft.com/office/powerpoint/2010/main" val="1124173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86D4E-8109-A942-BA14-A6DD622E54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AA33A5-9C70-0446-8762-E632F78528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7E766-6334-3240-9AD3-7D1332FFD19D}"/>
              </a:ext>
            </a:extLst>
          </p:cNvPr>
          <p:cNvSpPr>
            <a:spLocks noGrp="1"/>
          </p:cNvSpPr>
          <p:nvPr>
            <p:ph type="dt" sz="half" idx="10"/>
          </p:nvPr>
        </p:nvSpPr>
        <p:spPr/>
        <p:txBody>
          <a:bodyPr/>
          <a:lstStyle/>
          <a:p>
            <a:fld id="{B3CAEA39-5F24-6942-AAE1-E2B2B82911F0}" type="datetimeFigureOut">
              <a:rPr lang="en-US" smtClean="0"/>
              <a:t>3/14/22</a:t>
            </a:fld>
            <a:endParaRPr lang="en-US"/>
          </a:p>
        </p:txBody>
      </p:sp>
      <p:sp>
        <p:nvSpPr>
          <p:cNvPr id="5" name="Footer Placeholder 4">
            <a:extLst>
              <a:ext uri="{FF2B5EF4-FFF2-40B4-BE49-F238E27FC236}">
                <a16:creationId xmlns:a16="http://schemas.microsoft.com/office/drawing/2014/main" id="{13A7FC3A-B98E-9E48-BFD4-7E84633C6D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BE1593-0FEC-6743-864E-FD7D98496670}"/>
              </a:ext>
            </a:extLst>
          </p:cNvPr>
          <p:cNvSpPr>
            <a:spLocks noGrp="1"/>
          </p:cNvSpPr>
          <p:nvPr>
            <p:ph type="sldNum" sz="quarter" idx="12"/>
          </p:nvPr>
        </p:nvSpPr>
        <p:spPr/>
        <p:txBody>
          <a:bodyPr/>
          <a:lstStyle/>
          <a:p>
            <a:fld id="{8341C3AD-4661-0B48-8E3E-735CC52A9BBB}" type="slidenum">
              <a:rPr lang="en-US" smtClean="0"/>
              <a:t>‹#›</a:t>
            </a:fld>
            <a:endParaRPr lang="en-US"/>
          </a:p>
        </p:txBody>
      </p:sp>
    </p:spTree>
    <p:extLst>
      <p:ext uri="{BB962C8B-B14F-4D97-AF65-F5344CB8AC3E}">
        <p14:creationId xmlns:p14="http://schemas.microsoft.com/office/powerpoint/2010/main" val="3880467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8192B-05AC-D344-867E-44A9D93191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1489A6-1ABD-9446-8DF5-435DFB5C63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35C592-2609-7142-A54C-DAEBC19C8CCF}"/>
              </a:ext>
            </a:extLst>
          </p:cNvPr>
          <p:cNvSpPr>
            <a:spLocks noGrp="1"/>
          </p:cNvSpPr>
          <p:nvPr>
            <p:ph type="dt" sz="half" idx="10"/>
          </p:nvPr>
        </p:nvSpPr>
        <p:spPr/>
        <p:txBody>
          <a:bodyPr/>
          <a:lstStyle/>
          <a:p>
            <a:fld id="{B3CAEA39-5F24-6942-AAE1-E2B2B82911F0}" type="datetimeFigureOut">
              <a:rPr lang="en-US" smtClean="0"/>
              <a:t>3/14/22</a:t>
            </a:fld>
            <a:endParaRPr lang="en-US"/>
          </a:p>
        </p:txBody>
      </p:sp>
      <p:sp>
        <p:nvSpPr>
          <p:cNvPr id="5" name="Footer Placeholder 4">
            <a:extLst>
              <a:ext uri="{FF2B5EF4-FFF2-40B4-BE49-F238E27FC236}">
                <a16:creationId xmlns:a16="http://schemas.microsoft.com/office/drawing/2014/main" id="{7508F0CC-CEBC-D54C-905D-505791237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79A383-260D-5B4A-A4CA-1A7509BCE9E9}"/>
              </a:ext>
            </a:extLst>
          </p:cNvPr>
          <p:cNvSpPr>
            <a:spLocks noGrp="1"/>
          </p:cNvSpPr>
          <p:nvPr>
            <p:ph type="sldNum" sz="quarter" idx="12"/>
          </p:nvPr>
        </p:nvSpPr>
        <p:spPr/>
        <p:txBody>
          <a:bodyPr/>
          <a:lstStyle/>
          <a:p>
            <a:fld id="{8341C3AD-4661-0B48-8E3E-735CC52A9BBB}" type="slidenum">
              <a:rPr lang="en-US" smtClean="0"/>
              <a:t>‹#›</a:t>
            </a:fld>
            <a:endParaRPr lang="en-US"/>
          </a:p>
        </p:txBody>
      </p:sp>
    </p:spTree>
    <p:extLst>
      <p:ext uri="{BB962C8B-B14F-4D97-AF65-F5344CB8AC3E}">
        <p14:creationId xmlns:p14="http://schemas.microsoft.com/office/powerpoint/2010/main" val="4233668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6F94E-B6BD-024C-BF09-E41DA430C1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0BB25E-A7F6-0247-8948-7C400DC6A3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1501F8-0AB7-FD41-A119-DD25760886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6715B8-43B7-F04E-9216-E341632E5350}"/>
              </a:ext>
            </a:extLst>
          </p:cNvPr>
          <p:cNvSpPr>
            <a:spLocks noGrp="1"/>
          </p:cNvSpPr>
          <p:nvPr>
            <p:ph type="dt" sz="half" idx="10"/>
          </p:nvPr>
        </p:nvSpPr>
        <p:spPr/>
        <p:txBody>
          <a:bodyPr/>
          <a:lstStyle/>
          <a:p>
            <a:fld id="{B3CAEA39-5F24-6942-AAE1-E2B2B82911F0}" type="datetimeFigureOut">
              <a:rPr lang="en-US" smtClean="0"/>
              <a:t>3/14/22</a:t>
            </a:fld>
            <a:endParaRPr lang="en-US"/>
          </a:p>
        </p:txBody>
      </p:sp>
      <p:sp>
        <p:nvSpPr>
          <p:cNvPr id="6" name="Footer Placeholder 5">
            <a:extLst>
              <a:ext uri="{FF2B5EF4-FFF2-40B4-BE49-F238E27FC236}">
                <a16:creationId xmlns:a16="http://schemas.microsoft.com/office/drawing/2014/main" id="{2EE96E61-9E3B-DC46-AFF5-0E7AF85E42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063DCB-C1F0-4044-85AA-078D90DF366C}"/>
              </a:ext>
            </a:extLst>
          </p:cNvPr>
          <p:cNvSpPr>
            <a:spLocks noGrp="1"/>
          </p:cNvSpPr>
          <p:nvPr>
            <p:ph type="sldNum" sz="quarter" idx="12"/>
          </p:nvPr>
        </p:nvSpPr>
        <p:spPr/>
        <p:txBody>
          <a:bodyPr/>
          <a:lstStyle/>
          <a:p>
            <a:fld id="{8341C3AD-4661-0B48-8E3E-735CC52A9BBB}" type="slidenum">
              <a:rPr lang="en-US" smtClean="0"/>
              <a:t>‹#›</a:t>
            </a:fld>
            <a:endParaRPr lang="en-US"/>
          </a:p>
        </p:txBody>
      </p:sp>
    </p:spTree>
    <p:extLst>
      <p:ext uri="{BB962C8B-B14F-4D97-AF65-F5344CB8AC3E}">
        <p14:creationId xmlns:p14="http://schemas.microsoft.com/office/powerpoint/2010/main" val="2388949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BDD04-7439-8D4D-BE2A-DE6680076A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78354F-8FDB-6047-8DDB-7424BE25CD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CF2B71-3364-0A40-AE22-17012868CE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846CE1-977B-5C4E-B7E9-33CA87EB57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D6C035-2F97-C04E-AD9D-F5A37DD9BE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351893-A82A-F846-848D-86E590543096}"/>
              </a:ext>
            </a:extLst>
          </p:cNvPr>
          <p:cNvSpPr>
            <a:spLocks noGrp="1"/>
          </p:cNvSpPr>
          <p:nvPr>
            <p:ph type="dt" sz="half" idx="10"/>
          </p:nvPr>
        </p:nvSpPr>
        <p:spPr/>
        <p:txBody>
          <a:bodyPr/>
          <a:lstStyle/>
          <a:p>
            <a:fld id="{B3CAEA39-5F24-6942-AAE1-E2B2B82911F0}" type="datetimeFigureOut">
              <a:rPr lang="en-US" smtClean="0"/>
              <a:t>3/14/22</a:t>
            </a:fld>
            <a:endParaRPr lang="en-US"/>
          </a:p>
        </p:txBody>
      </p:sp>
      <p:sp>
        <p:nvSpPr>
          <p:cNvPr id="8" name="Footer Placeholder 7">
            <a:extLst>
              <a:ext uri="{FF2B5EF4-FFF2-40B4-BE49-F238E27FC236}">
                <a16:creationId xmlns:a16="http://schemas.microsoft.com/office/drawing/2014/main" id="{BC5720C6-CE31-1C45-B940-02B471A128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BC85A0-751F-3749-9A79-26DAD9C6343A}"/>
              </a:ext>
            </a:extLst>
          </p:cNvPr>
          <p:cNvSpPr>
            <a:spLocks noGrp="1"/>
          </p:cNvSpPr>
          <p:nvPr>
            <p:ph type="sldNum" sz="quarter" idx="12"/>
          </p:nvPr>
        </p:nvSpPr>
        <p:spPr/>
        <p:txBody>
          <a:bodyPr/>
          <a:lstStyle/>
          <a:p>
            <a:fld id="{8341C3AD-4661-0B48-8E3E-735CC52A9BBB}" type="slidenum">
              <a:rPr lang="en-US" smtClean="0"/>
              <a:t>‹#›</a:t>
            </a:fld>
            <a:endParaRPr lang="en-US"/>
          </a:p>
        </p:txBody>
      </p:sp>
    </p:spTree>
    <p:extLst>
      <p:ext uri="{BB962C8B-B14F-4D97-AF65-F5344CB8AC3E}">
        <p14:creationId xmlns:p14="http://schemas.microsoft.com/office/powerpoint/2010/main" val="1270559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89867-48C3-AA47-8BC2-B82DE0E2B7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B946F2-4E58-6A48-A5F2-E7AC7BC836D0}"/>
              </a:ext>
            </a:extLst>
          </p:cNvPr>
          <p:cNvSpPr>
            <a:spLocks noGrp="1"/>
          </p:cNvSpPr>
          <p:nvPr>
            <p:ph type="dt" sz="half" idx="10"/>
          </p:nvPr>
        </p:nvSpPr>
        <p:spPr/>
        <p:txBody>
          <a:bodyPr/>
          <a:lstStyle/>
          <a:p>
            <a:fld id="{B3CAEA39-5F24-6942-AAE1-E2B2B82911F0}" type="datetimeFigureOut">
              <a:rPr lang="en-US" smtClean="0"/>
              <a:t>3/14/22</a:t>
            </a:fld>
            <a:endParaRPr lang="en-US"/>
          </a:p>
        </p:txBody>
      </p:sp>
      <p:sp>
        <p:nvSpPr>
          <p:cNvPr id="4" name="Footer Placeholder 3">
            <a:extLst>
              <a:ext uri="{FF2B5EF4-FFF2-40B4-BE49-F238E27FC236}">
                <a16:creationId xmlns:a16="http://schemas.microsoft.com/office/drawing/2014/main" id="{15D93727-56BB-7C49-958F-E9976B1F50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CD078D-E50A-6F4A-9838-41D1FDFECBC5}"/>
              </a:ext>
            </a:extLst>
          </p:cNvPr>
          <p:cNvSpPr>
            <a:spLocks noGrp="1"/>
          </p:cNvSpPr>
          <p:nvPr>
            <p:ph type="sldNum" sz="quarter" idx="12"/>
          </p:nvPr>
        </p:nvSpPr>
        <p:spPr/>
        <p:txBody>
          <a:bodyPr/>
          <a:lstStyle/>
          <a:p>
            <a:fld id="{8341C3AD-4661-0B48-8E3E-735CC52A9BBB}" type="slidenum">
              <a:rPr lang="en-US" smtClean="0"/>
              <a:t>‹#›</a:t>
            </a:fld>
            <a:endParaRPr lang="en-US"/>
          </a:p>
        </p:txBody>
      </p:sp>
    </p:spTree>
    <p:extLst>
      <p:ext uri="{BB962C8B-B14F-4D97-AF65-F5344CB8AC3E}">
        <p14:creationId xmlns:p14="http://schemas.microsoft.com/office/powerpoint/2010/main" val="1030148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2AF810-F566-814F-9B86-3D767988EF58}"/>
              </a:ext>
            </a:extLst>
          </p:cNvPr>
          <p:cNvSpPr>
            <a:spLocks noGrp="1"/>
          </p:cNvSpPr>
          <p:nvPr>
            <p:ph type="dt" sz="half" idx="10"/>
          </p:nvPr>
        </p:nvSpPr>
        <p:spPr/>
        <p:txBody>
          <a:bodyPr/>
          <a:lstStyle/>
          <a:p>
            <a:fld id="{B3CAEA39-5F24-6942-AAE1-E2B2B82911F0}" type="datetimeFigureOut">
              <a:rPr lang="en-US" smtClean="0"/>
              <a:t>3/14/22</a:t>
            </a:fld>
            <a:endParaRPr lang="en-US"/>
          </a:p>
        </p:txBody>
      </p:sp>
      <p:sp>
        <p:nvSpPr>
          <p:cNvPr id="3" name="Footer Placeholder 2">
            <a:extLst>
              <a:ext uri="{FF2B5EF4-FFF2-40B4-BE49-F238E27FC236}">
                <a16:creationId xmlns:a16="http://schemas.microsoft.com/office/drawing/2014/main" id="{B211A4FE-5164-4144-861A-6F84CAED42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966AF2-DB6F-EC41-A92B-00840870B7BA}"/>
              </a:ext>
            </a:extLst>
          </p:cNvPr>
          <p:cNvSpPr>
            <a:spLocks noGrp="1"/>
          </p:cNvSpPr>
          <p:nvPr>
            <p:ph type="sldNum" sz="quarter" idx="12"/>
          </p:nvPr>
        </p:nvSpPr>
        <p:spPr/>
        <p:txBody>
          <a:bodyPr/>
          <a:lstStyle/>
          <a:p>
            <a:fld id="{8341C3AD-4661-0B48-8E3E-735CC52A9BBB}" type="slidenum">
              <a:rPr lang="en-US" smtClean="0"/>
              <a:t>‹#›</a:t>
            </a:fld>
            <a:endParaRPr lang="en-US"/>
          </a:p>
        </p:txBody>
      </p:sp>
    </p:spTree>
    <p:extLst>
      <p:ext uri="{BB962C8B-B14F-4D97-AF65-F5344CB8AC3E}">
        <p14:creationId xmlns:p14="http://schemas.microsoft.com/office/powerpoint/2010/main" val="3224368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9E5DD-CB79-7D40-92FD-01318BED9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F9D9DF-0ECE-354D-BF0C-7ABB1535E5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C3535-D2E1-2C4B-9ACF-29A40A271B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210A95-9452-8D4E-9A33-547F0222F583}"/>
              </a:ext>
            </a:extLst>
          </p:cNvPr>
          <p:cNvSpPr>
            <a:spLocks noGrp="1"/>
          </p:cNvSpPr>
          <p:nvPr>
            <p:ph type="dt" sz="half" idx="10"/>
          </p:nvPr>
        </p:nvSpPr>
        <p:spPr/>
        <p:txBody>
          <a:bodyPr/>
          <a:lstStyle/>
          <a:p>
            <a:fld id="{B3CAEA39-5F24-6942-AAE1-E2B2B82911F0}" type="datetimeFigureOut">
              <a:rPr lang="en-US" smtClean="0"/>
              <a:t>3/14/22</a:t>
            </a:fld>
            <a:endParaRPr lang="en-US"/>
          </a:p>
        </p:txBody>
      </p:sp>
      <p:sp>
        <p:nvSpPr>
          <p:cNvPr id="6" name="Footer Placeholder 5">
            <a:extLst>
              <a:ext uri="{FF2B5EF4-FFF2-40B4-BE49-F238E27FC236}">
                <a16:creationId xmlns:a16="http://schemas.microsoft.com/office/drawing/2014/main" id="{4DBC7050-5055-094D-930E-2D287FC013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18EA6B-8FF4-874C-88E9-5C75CE2F1238}"/>
              </a:ext>
            </a:extLst>
          </p:cNvPr>
          <p:cNvSpPr>
            <a:spLocks noGrp="1"/>
          </p:cNvSpPr>
          <p:nvPr>
            <p:ph type="sldNum" sz="quarter" idx="12"/>
          </p:nvPr>
        </p:nvSpPr>
        <p:spPr/>
        <p:txBody>
          <a:bodyPr/>
          <a:lstStyle/>
          <a:p>
            <a:fld id="{8341C3AD-4661-0B48-8E3E-735CC52A9BBB}" type="slidenum">
              <a:rPr lang="en-US" smtClean="0"/>
              <a:t>‹#›</a:t>
            </a:fld>
            <a:endParaRPr lang="en-US"/>
          </a:p>
        </p:txBody>
      </p:sp>
    </p:spTree>
    <p:extLst>
      <p:ext uri="{BB962C8B-B14F-4D97-AF65-F5344CB8AC3E}">
        <p14:creationId xmlns:p14="http://schemas.microsoft.com/office/powerpoint/2010/main" val="2699990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77D73-E496-FE46-8CF2-7D0960B2D5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E46A7F-563C-DF44-BC41-2BE1CFD003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88A3C8-91C8-4842-8147-D0F78EA631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2E0C4F-9AE9-6148-9DF6-940CFC104478}"/>
              </a:ext>
            </a:extLst>
          </p:cNvPr>
          <p:cNvSpPr>
            <a:spLocks noGrp="1"/>
          </p:cNvSpPr>
          <p:nvPr>
            <p:ph type="dt" sz="half" idx="10"/>
          </p:nvPr>
        </p:nvSpPr>
        <p:spPr/>
        <p:txBody>
          <a:bodyPr/>
          <a:lstStyle/>
          <a:p>
            <a:fld id="{B3CAEA39-5F24-6942-AAE1-E2B2B82911F0}" type="datetimeFigureOut">
              <a:rPr lang="en-US" smtClean="0"/>
              <a:t>3/14/22</a:t>
            </a:fld>
            <a:endParaRPr lang="en-US"/>
          </a:p>
        </p:txBody>
      </p:sp>
      <p:sp>
        <p:nvSpPr>
          <p:cNvPr id="6" name="Footer Placeholder 5">
            <a:extLst>
              <a:ext uri="{FF2B5EF4-FFF2-40B4-BE49-F238E27FC236}">
                <a16:creationId xmlns:a16="http://schemas.microsoft.com/office/drawing/2014/main" id="{020B5FD0-CEB1-2745-B921-861B523883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F0D890-D5A4-AD40-B25F-44A03E0DBCD5}"/>
              </a:ext>
            </a:extLst>
          </p:cNvPr>
          <p:cNvSpPr>
            <a:spLocks noGrp="1"/>
          </p:cNvSpPr>
          <p:nvPr>
            <p:ph type="sldNum" sz="quarter" idx="12"/>
          </p:nvPr>
        </p:nvSpPr>
        <p:spPr/>
        <p:txBody>
          <a:bodyPr/>
          <a:lstStyle/>
          <a:p>
            <a:fld id="{8341C3AD-4661-0B48-8E3E-735CC52A9BBB}" type="slidenum">
              <a:rPr lang="en-US" smtClean="0"/>
              <a:t>‹#›</a:t>
            </a:fld>
            <a:endParaRPr lang="en-US"/>
          </a:p>
        </p:txBody>
      </p:sp>
    </p:spTree>
    <p:extLst>
      <p:ext uri="{BB962C8B-B14F-4D97-AF65-F5344CB8AC3E}">
        <p14:creationId xmlns:p14="http://schemas.microsoft.com/office/powerpoint/2010/main" val="3993045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D8C35F-F243-6847-A9F3-DF46E98EEE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D1CC76-483A-3647-AB20-63176C5C29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B770D4-F9B1-8746-AD50-EAA8E5E1AE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CAEA39-5F24-6942-AAE1-E2B2B82911F0}" type="datetimeFigureOut">
              <a:rPr lang="en-US" smtClean="0"/>
              <a:t>3/14/22</a:t>
            </a:fld>
            <a:endParaRPr lang="en-US"/>
          </a:p>
        </p:txBody>
      </p:sp>
      <p:sp>
        <p:nvSpPr>
          <p:cNvPr id="5" name="Footer Placeholder 4">
            <a:extLst>
              <a:ext uri="{FF2B5EF4-FFF2-40B4-BE49-F238E27FC236}">
                <a16:creationId xmlns:a16="http://schemas.microsoft.com/office/drawing/2014/main" id="{A14F81FE-7534-314F-B133-95638EBD18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1DC104-66BC-1E4F-82D1-6255D835AB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1C3AD-4661-0B48-8E3E-735CC52A9BBB}" type="slidenum">
              <a:rPr lang="en-US" smtClean="0"/>
              <a:t>‹#›</a:t>
            </a:fld>
            <a:endParaRPr lang="en-US"/>
          </a:p>
        </p:txBody>
      </p:sp>
    </p:spTree>
    <p:extLst>
      <p:ext uri="{BB962C8B-B14F-4D97-AF65-F5344CB8AC3E}">
        <p14:creationId xmlns:p14="http://schemas.microsoft.com/office/powerpoint/2010/main" val="207760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youtube.com/watch?v=B-v_wJIJUI4&amp;t=2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youtube.com/watch?v=B-v_wJIJUI4&amp;t=2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torvalds/linux/commit/4cdf507d54525842dfd9f6313fdafba039084046"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github.com/torvalds/linux/commit/4cdf507d54525842dfd9f6313fdafba039084046?diff=unified" TargetMode="External"/><Relationship Id="rId4" Type="http://schemas.openxmlformats.org/officeDocument/2006/relationships/image" Target="../media/image27.sv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slide" Target="slide2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f5.com/labs/articles/education/what-is-a-dns-amplification-attack-"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hyperlink" Target="https://blog.cloudflare.com/sad-dns-explained/" TargetMode="Externa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hyperlink" Target="https://blog.cloudflare.com/sad-dns-explained/"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05882-1B1D-8E49-89C2-DC760A089E33}"/>
              </a:ext>
            </a:extLst>
          </p:cNvPr>
          <p:cNvSpPr>
            <a:spLocks noGrp="1"/>
          </p:cNvSpPr>
          <p:nvPr>
            <p:ph type="ctrTitle"/>
          </p:nvPr>
        </p:nvSpPr>
        <p:spPr>
          <a:xfrm>
            <a:off x="1524000" y="533783"/>
            <a:ext cx="9144000" cy="2387600"/>
          </a:xfrm>
        </p:spPr>
        <p:txBody>
          <a:bodyPr>
            <a:normAutofit/>
          </a:bodyPr>
          <a:lstStyle/>
          <a:p>
            <a:r>
              <a:rPr lang="en-US" sz="4200" b="1" dirty="0"/>
              <a:t>DNS Cache Poisoning Attack Reloaded: Revolutions with Side Channels</a:t>
            </a:r>
          </a:p>
        </p:txBody>
      </p:sp>
      <p:sp>
        <p:nvSpPr>
          <p:cNvPr id="3" name="Subtitle 2">
            <a:extLst>
              <a:ext uri="{FF2B5EF4-FFF2-40B4-BE49-F238E27FC236}">
                <a16:creationId xmlns:a16="http://schemas.microsoft.com/office/drawing/2014/main" id="{8D1C5102-A1EC-3242-B31E-22AF06B41341}"/>
              </a:ext>
            </a:extLst>
          </p:cNvPr>
          <p:cNvSpPr>
            <a:spLocks noGrp="1"/>
          </p:cNvSpPr>
          <p:nvPr>
            <p:ph type="subTitle" idx="1"/>
          </p:nvPr>
        </p:nvSpPr>
        <p:spPr>
          <a:xfrm>
            <a:off x="1524000" y="3013458"/>
            <a:ext cx="9144000" cy="1655762"/>
          </a:xfrm>
        </p:spPr>
        <p:txBody>
          <a:bodyPr>
            <a:normAutofit/>
          </a:bodyPr>
          <a:lstStyle/>
          <a:p>
            <a:r>
              <a:rPr lang="en-US" sz="2000" i="1" dirty="0" err="1"/>
              <a:t>Zhiyun</a:t>
            </a:r>
            <a:r>
              <a:rPr lang="en-US" sz="2000" i="1" dirty="0"/>
              <a:t> Qian, </a:t>
            </a:r>
            <a:r>
              <a:rPr lang="en-US" sz="2000" i="1" dirty="0" err="1"/>
              <a:t>Youjun</a:t>
            </a:r>
            <a:r>
              <a:rPr lang="en-US" sz="2000" i="1" dirty="0"/>
              <a:t> Huang, </a:t>
            </a:r>
            <a:r>
              <a:rPr lang="en-US" sz="2000" i="1" dirty="0" err="1"/>
              <a:t>Zhongjie</a:t>
            </a:r>
            <a:r>
              <a:rPr lang="en-US" sz="2000" i="1" dirty="0"/>
              <a:t> Wang</a:t>
            </a:r>
          </a:p>
          <a:p>
            <a:r>
              <a:rPr lang="en-US" sz="2000" i="1" dirty="0" err="1"/>
              <a:t>Haixin</a:t>
            </a:r>
            <a:r>
              <a:rPr lang="en-US" sz="2000" i="1" dirty="0"/>
              <a:t> Duan, </a:t>
            </a:r>
            <a:r>
              <a:rPr lang="en-US" sz="2000" i="1" dirty="0" err="1"/>
              <a:t>Keyu</a:t>
            </a:r>
            <a:r>
              <a:rPr lang="en-US" sz="2000" i="1" dirty="0"/>
              <a:t> Man, </a:t>
            </a:r>
            <a:r>
              <a:rPr lang="en-US" sz="2000" i="1" dirty="0" err="1"/>
              <a:t>Xiaofeng</a:t>
            </a:r>
            <a:r>
              <a:rPr lang="en-US" sz="2000" i="1" dirty="0"/>
              <a:t> Zheng</a:t>
            </a:r>
          </a:p>
        </p:txBody>
      </p:sp>
      <p:pic>
        <p:nvPicPr>
          <p:cNvPr id="5" name="Picture 4">
            <a:extLst>
              <a:ext uri="{FF2B5EF4-FFF2-40B4-BE49-F238E27FC236}">
                <a16:creationId xmlns:a16="http://schemas.microsoft.com/office/drawing/2014/main" id="{3C746C30-B66A-9045-B49D-5EEE9D481C35}"/>
              </a:ext>
            </a:extLst>
          </p:cNvPr>
          <p:cNvPicPr>
            <a:picLocks noChangeAspect="1"/>
          </p:cNvPicPr>
          <p:nvPr/>
        </p:nvPicPr>
        <p:blipFill>
          <a:blip r:embed="rId2"/>
          <a:stretch>
            <a:fillRect/>
          </a:stretch>
        </p:blipFill>
        <p:spPr>
          <a:xfrm>
            <a:off x="8341433" y="2996091"/>
            <a:ext cx="745591" cy="745591"/>
          </a:xfrm>
          <a:prstGeom prst="rect">
            <a:avLst/>
          </a:prstGeom>
        </p:spPr>
      </p:pic>
      <p:pic>
        <p:nvPicPr>
          <p:cNvPr id="7" name="Picture 6">
            <a:extLst>
              <a:ext uri="{FF2B5EF4-FFF2-40B4-BE49-F238E27FC236}">
                <a16:creationId xmlns:a16="http://schemas.microsoft.com/office/drawing/2014/main" id="{7D2DDFC3-D94C-6147-8E42-6EA75AA4FFA9}"/>
              </a:ext>
            </a:extLst>
          </p:cNvPr>
          <p:cNvPicPr>
            <a:picLocks noChangeAspect="1"/>
          </p:cNvPicPr>
          <p:nvPr/>
        </p:nvPicPr>
        <p:blipFill>
          <a:blip r:embed="rId3"/>
          <a:stretch>
            <a:fillRect/>
          </a:stretch>
        </p:blipFill>
        <p:spPr>
          <a:xfrm>
            <a:off x="2932387" y="2921383"/>
            <a:ext cx="918182" cy="918182"/>
          </a:xfrm>
          <a:prstGeom prst="rect">
            <a:avLst/>
          </a:prstGeom>
        </p:spPr>
      </p:pic>
      <p:sp>
        <p:nvSpPr>
          <p:cNvPr id="8" name="TextBox 7">
            <a:extLst>
              <a:ext uri="{FF2B5EF4-FFF2-40B4-BE49-F238E27FC236}">
                <a16:creationId xmlns:a16="http://schemas.microsoft.com/office/drawing/2014/main" id="{38EDDB73-F749-3741-9DB1-8AE272C0C415}"/>
              </a:ext>
            </a:extLst>
          </p:cNvPr>
          <p:cNvSpPr txBox="1"/>
          <p:nvPr/>
        </p:nvSpPr>
        <p:spPr>
          <a:xfrm>
            <a:off x="4934592" y="4009479"/>
            <a:ext cx="2049920" cy="677108"/>
          </a:xfrm>
          <a:prstGeom prst="rect">
            <a:avLst/>
          </a:prstGeom>
          <a:noFill/>
        </p:spPr>
        <p:txBody>
          <a:bodyPr wrap="none" rtlCol="0">
            <a:spAutoFit/>
          </a:bodyPr>
          <a:lstStyle/>
          <a:p>
            <a:pPr algn="ctr"/>
            <a:r>
              <a:rPr lang="en-US" sz="1600" i="1" dirty="0"/>
              <a:t>Paper presentation by,</a:t>
            </a:r>
          </a:p>
          <a:p>
            <a:pPr algn="ctr"/>
            <a:r>
              <a:rPr lang="en-US" sz="2200" dirty="0">
                <a:solidFill>
                  <a:schemeClr val="accent1">
                    <a:lumMod val="75000"/>
                  </a:schemeClr>
                </a:solidFill>
              </a:rPr>
              <a:t>Vaibhav Singh</a:t>
            </a:r>
          </a:p>
        </p:txBody>
      </p:sp>
      <p:pic>
        <p:nvPicPr>
          <p:cNvPr id="12" name="Picture 11">
            <a:extLst>
              <a:ext uri="{FF2B5EF4-FFF2-40B4-BE49-F238E27FC236}">
                <a16:creationId xmlns:a16="http://schemas.microsoft.com/office/drawing/2014/main" id="{7DBBA37D-8AB6-1D42-AFF2-87727959471B}"/>
              </a:ext>
            </a:extLst>
          </p:cNvPr>
          <p:cNvPicPr>
            <a:picLocks noChangeAspect="1"/>
          </p:cNvPicPr>
          <p:nvPr/>
        </p:nvPicPr>
        <p:blipFill>
          <a:blip r:embed="rId4"/>
          <a:stretch>
            <a:fillRect/>
          </a:stretch>
        </p:blipFill>
        <p:spPr>
          <a:xfrm>
            <a:off x="5440603" y="4686587"/>
            <a:ext cx="1037897" cy="1037897"/>
          </a:xfrm>
          <a:prstGeom prst="rect">
            <a:avLst/>
          </a:prstGeom>
        </p:spPr>
      </p:pic>
    </p:spTree>
    <p:extLst>
      <p:ext uri="{BB962C8B-B14F-4D97-AF65-F5344CB8AC3E}">
        <p14:creationId xmlns:p14="http://schemas.microsoft.com/office/powerpoint/2010/main" val="2833019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CD4C5B-7372-1C4F-B0FC-EB9CFFC359CE}"/>
              </a:ext>
            </a:extLst>
          </p:cNvPr>
          <p:cNvPicPr>
            <a:picLocks noChangeAspect="1"/>
          </p:cNvPicPr>
          <p:nvPr/>
        </p:nvPicPr>
        <p:blipFill>
          <a:blip r:embed="rId3"/>
          <a:stretch>
            <a:fillRect/>
          </a:stretch>
        </p:blipFill>
        <p:spPr>
          <a:xfrm>
            <a:off x="450166" y="168812"/>
            <a:ext cx="11380763" cy="6689188"/>
          </a:xfrm>
          <a:prstGeom prst="rect">
            <a:avLst/>
          </a:prstGeom>
        </p:spPr>
      </p:pic>
    </p:spTree>
    <p:extLst>
      <p:ext uri="{BB962C8B-B14F-4D97-AF65-F5344CB8AC3E}">
        <p14:creationId xmlns:p14="http://schemas.microsoft.com/office/powerpoint/2010/main" val="65048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6188E7-76CD-B34C-9F13-425E76B77DB2}"/>
              </a:ext>
            </a:extLst>
          </p:cNvPr>
          <p:cNvPicPr>
            <a:picLocks noChangeAspect="1"/>
          </p:cNvPicPr>
          <p:nvPr/>
        </p:nvPicPr>
        <p:blipFill rotWithShape="1">
          <a:blip r:embed="rId3"/>
          <a:srcRect l="10130" r="7183" b="-1"/>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a:extLst>
              <a:ext uri="{FF2B5EF4-FFF2-40B4-BE49-F238E27FC236}">
                <a16:creationId xmlns:a16="http://schemas.microsoft.com/office/drawing/2014/main" id="{0D4CB501-CBD7-0747-AE7B-40A07C5A2F6D}"/>
              </a:ext>
            </a:extLst>
          </p:cNvPr>
          <p:cNvSpPr>
            <a:spLocks noGrp="1"/>
          </p:cNvSpPr>
          <p:nvPr>
            <p:ph idx="1"/>
          </p:nvPr>
        </p:nvSpPr>
        <p:spPr>
          <a:xfrm>
            <a:off x="6417734" y="928468"/>
            <a:ext cx="5291663" cy="5438993"/>
          </a:xfrm>
        </p:spPr>
        <p:txBody>
          <a:bodyPr>
            <a:normAutofit/>
          </a:bodyPr>
          <a:lstStyle/>
          <a:p>
            <a:pPr marL="0" indent="0" algn="ctr">
              <a:buNone/>
            </a:pPr>
            <a:r>
              <a:rPr lang="en-US" sz="2600" dirty="0"/>
              <a:t>Almost all major nameservers were affected except the one built by German researcher – Dan J Bernstein </a:t>
            </a:r>
          </a:p>
          <a:p>
            <a:pPr marL="0" indent="0" algn="ctr">
              <a:buNone/>
            </a:pPr>
            <a:r>
              <a:rPr lang="en-US" sz="2600" dirty="0"/>
              <a:t>who had warned about this in 1999!!!</a:t>
            </a:r>
          </a:p>
          <a:p>
            <a:pPr marL="0" indent="0" algn="ctr">
              <a:buNone/>
            </a:pPr>
            <a:endParaRPr lang="en-US" sz="2600" dirty="0"/>
          </a:p>
          <a:p>
            <a:pPr marL="0" indent="0" algn="ctr">
              <a:buNone/>
            </a:pPr>
            <a:r>
              <a:rPr lang="en-US" sz="2600" b="1" dirty="0"/>
              <a:t>So, anyone knows what was the solution chosen back then?</a:t>
            </a:r>
          </a:p>
          <a:p>
            <a:pPr marL="0" indent="0" algn="ctr">
              <a:buNone/>
            </a:pPr>
            <a:r>
              <a:rPr lang="en-US" sz="2600" b="1" dirty="0"/>
              <a:t>Any guesses!! </a:t>
            </a:r>
          </a:p>
          <a:p>
            <a:pPr marL="0" indent="0" algn="ctr">
              <a:buNone/>
            </a:pPr>
            <a:r>
              <a:rPr lang="en-US" sz="2600" i="1" dirty="0"/>
              <a:t>Hint – Increase randomness!!</a:t>
            </a:r>
          </a:p>
        </p:txBody>
      </p:sp>
      <p:sp>
        <p:nvSpPr>
          <p:cNvPr id="8" name="TextBox 7">
            <a:extLst>
              <a:ext uri="{FF2B5EF4-FFF2-40B4-BE49-F238E27FC236}">
                <a16:creationId xmlns:a16="http://schemas.microsoft.com/office/drawing/2014/main" id="{5659E640-5A03-3B44-84E4-6EF09D4F66E9}"/>
              </a:ext>
            </a:extLst>
          </p:cNvPr>
          <p:cNvSpPr txBox="1"/>
          <p:nvPr/>
        </p:nvSpPr>
        <p:spPr>
          <a:xfrm>
            <a:off x="6417734" y="6305987"/>
            <a:ext cx="5323252" cy="646331"/>
          </a:xfrm>
          <a:prstGeom prst="rect">
            <a:avLst/>
          </a:prstGeom>
          <a:noFill/>
        </p:spPr>
        <p:txBody>
          <a:bodyPr wrap="none" rtlCol="0">
            <a:spAutoFit/>
          </a:bodyPr>
          <a:lstStyle/>
          <a:p>
            <a:r>
              <a:rPr lang="en-US" dirty="0">
                <a:hlinkClick r:id="rId4"/>
              </a:rPr>
              <a:t>https://www.youtube.com/watch?v=B-v_wJIJUI4&amp;t=2s</a:t>
            </a:r>
            <a:endParaRPr lang="en-US" dirty="0"/>
          </a:p>
          <a:p>
            <a:endParaRPr lang="en-US" dirty="0"/>
          </a:p>
        </p:txBody>
      </p:sp>
    </p:spTree>
    <p:extLst>
      <p:ext uri="{BB962C8B-B14F-4D97-AF65-F5344CB8AC3E}">
        <p14:creationId xmlns:p14="http://schemas.microsoft.com/office/powerpoint/2010/main" val="2963309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27884-E71D-694A-9F54-CD7125189AA8}"/>
              </a:ext>
            </a:extLst>
          </p:cNvPr>
          <p:cNvSpPr>
            <a:spLocks noGrp="1"/>
          </p:cNvSpPr>
          <p:nvPr>
            <p:ph type="title"/>
          </p:nvPr>
        </p:nvSpPr>
        <p:spPr>
          <a:xfrm>
            <a:off x="481013" y="3752849"/>
            <a:ext cx="3290887" cy="2452687"/>
          </a:xfrm>
        </p:spPr>
        <p:txBody>
          <a:bodyPr anchor="ctr">
            <a:normAutofit/>
          </a:bodyPr>
          <a:lstStyle/>
          <a:p>
            <a:pPr algn="ctr"/>
            <a:r>
              <a:rPr lang="en-US" sz="3600" u="sng" dirty="0"/>
              <a:t>The chosen defense</a:t>
            </a:r>
          </a:p>
        </p:txBody>
      </p:sp>
      <p:pic>
        <p:nvPicPr>
          <p:cNvPr id="5" name="Content Placeholder 4">
            <a:extLst>
              <a:ext uri="{FF2B5EF4-FFF2-40B4-BE49-F238E27FC236}">
                <a16:creationId xmlns:a16="http://schemas.microsoft.com/office/drawing/2014/main" id="{51F6B843-9AF2-F34A-9857-07FB6F5862BC}"/>
              </a:ext>
            </a:extLst>
          </p:cNvPr>
          <p:cNvPicPr>
            <a:picLocks noChangeAspect="1"/>
          </p:cNvPicPr>
          <p:nvPr/>
        </p:nvPicPr>
        <p:blipFill rotWithShape="1">
          <a:blip r:embed="rId3"/>
          <a:srcRect l="1429" r="1" b="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9" name="Content Placeholder 8">
            <a:extLst>
              <a:ext uri="{FF2B5EF4-FFF2-40B4-BE49-F238E27FC236}">
                <a16:creationId xmlns:a16="http://schemas.microsoft.com/office/drawing/2014/main" id="{12B5DE4F-180D-0D9C-A8F3-39F1B2F11B94}"/>
              </a:ext>
            </a:extLst>
          </p:cNvPr>
          <p:cNvSpPr>
            <a:spLocks noGrp="1"/>
          </p:cNvSpPr>
          <p:nvPr>
            <p:ph idx="1"/>
          </p:nvPr>
        </p:nvSpPr>
        <p:spPr>
          <a:xfrm>
            <a:off x="4223982" y="3752850"/>
            <a:ext cx="7485413" cy="2452687"/>
          </a:xfrm>
        </p:spPr>
        <p:txBody>
          <a:bodyPr anchor="ctr">
            <a:normAutofit/>
          </a:bodyPr>
          <a:lstStyle/>
          <a:p>
            <a:pPr marL="0" indent="0" algn="ctr">
              <a:buNone/>
            </a:pPr>
            <a:r>
              <a:rPr lang="en-US" sz="3600" dirty="0"/>
              <a:t>Use the 16 bits of UDP source port to increase the randomness to 32 bits</a:t>
            </a:r>
          </a:p>
        </p:txBody>
      </p:sp>
      <p:sp>
        <p:nvSpPr>
          <p:cNvPr id="6" name="TextBox 5">
            <a:extLst>
              <a:ext uri="{FF2B5EF4-FFF2-40B4-BE49-F238E27FC236}">
                <a16:creationId xmlns:a16="http://schemas.microsoft.com/office/drawing/2014/main" id="{18CAB86D-DD0E-9C42-83D0-C1AD28A6F7C9}"/>
              </a:ext>
            </a:extLst>
          </p:cNvPr>
          <p:cNvSpPr txBox="1"/>
          <p:nvPr/>
        </p:nvSpPr>
        <p:spPr>
          <a:xfrm>
            <a:off x="3601329" y="6358597"/>
            <a:ext cx="5323252" cy="369332"/>
          </a:xfrm>
          <a:prstGeom prst="rect">
            <a:avLst/>
          </a:prstGeom>
          <a:noFill/>
        </p:spPr>
        <p:txBody>
          <a:bodyPr wrap="none" rtlCol="0">
            <a:spAutoFit/>
          </a:bodyPr>
          <a:lstStyle/>
          <a:p>
            <a:r>
              <a:rPr lang="en-US" dirty="0">
                <a:hlinkClick r:id="rId4"/>
              </a:rPr>
              <a:t>https://www.youtube.com/watch?v=B-v_wJIJUI4&amp;t=2s</a:t>
            </a:r>
            <a:endParaRPr lang="en-US" dirty="0"/>
          </a:p>
        </p:txBody>
      </p:sp>
    </p:spTree>
    <p:extLst>
      <p:ext uri="{BB962C8B-B14F-4D97-AF65-F5344CB8AC3E}">
        <p14:creationId xmlns:p14="http://schemas.microsoft.com/office/powerpoint/2010/main" val="3737101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F0B69-A338-DE41-A063-75DC049C241C}"/>
              </a:ext>
            </a:extLst>
          </p:cNvPr>
          <p:cNvSpPr>
            <a:spLocks noGrp="1"/>
          </p:cNvSpPr>
          <p:nvPr>
            <p:ph type="title"/>
          </p:nvPr>
        </p:nvSpPr>
        <p:spPr/>
        <p:txBody>
          <a:bodyPr/>
          <a:lstStyle/>
          <a:p>
            <a:pPr algn="ctr"/>
            <a:r>
              <a:rPr lang="en-US" b="1" dirty="0"/>
              <a:t>DNS infra and levels of caching</a:t>
            </a:r>
          </a:p>
        </p:txBody>
      </p:sp>
      <p:pic>
        <p:nvPicPr>
          <p:cNvPr id="5" name="Content Placeholder 4">
            <a:extLst>
              <a:ext uri="{FF2B5EF4-FFF2-40B4-BE49-F238E27FC236}">
                <a16:creationId xmlns:a16="http://schemas.microsoft.com/office/drawing/2014/main" id="{FC53DC02-97E4-E348-B69D-7641F9D595D7}"/>
              </a:ext>
            </a:extLst>
          </p:cNvPr>
          <p:cNvPicPr>
            <a:picLocks noGrp="1" noChangeAspect="1"/>
          </p:cNvPicPr>
          <p:nvPr>
            <p:ph idx="1"/>
          </p:nvPr>
        </p:nvPicPr>
        <p:blipFill>
          <a:blip r:embed="rId3"/>
          <a:stretch>
            <a:fillRect/>
          </a:stretch>
        </p:blipFill>
        <p:spPr>
          <a:xfrm>
            <a:off x="1589649" y="1911350"/>
            <a:ext cx="9764151" cy="3035300"/>
          </a:xfrm>
        </p:spPr>
      </p:pic>
      <p:sp>
        <p:nvSpPr>
          <p:cNvPr id="7" name="TextBox 6">
            <a:extLst>
              <a:ext uri="{FF2B5EF4-FFF2-40B4-BE49-F238E27FC236}">
                <a16:creationId xmlns:a16="http://schemas.microsoft.com/office/drawing/2014/main" id="{D9AC8F1D-9D3F-6B4D-B91D-5F6FA2B130F9}"/>
              </a:ext>
            </a:extLst>
          </p:cNvPr>
          <p:cNvSpPr txBox="1"/>
          <p:nvPr/>
        </p:nvSpPr>
        <p:spPr>
          <a:xfrm>
            <a:off x="1771030" y="5183834"/>
            <a:ext cx="9401387" cy="1107996"/>
          </a:xfrm>
          <a:prstGeom prst="rect">
            <a:avLst/>
          </a:prstGeom>
          <a:noFill/>
        </p:spPr>
        <p:txBody>
          <a:bodyPr wrap="square" rtlCol="0">
            <a:spAutoFit/>
          </a:bodyPr>
          <a:lstStyle/>
          <a:p>
            <a:pPr algn="ctr"/>
            <a:r>
              <a:rPr lang="en-US" sz="2400" b="1" dirty="0">
                <a:solidFill>
                  <a:srgbClr val="FF0000"/>
                </a:solidFill>
              </a:rPr>
              <a:t>All layers have  a cache and are subject to Cache poisoning attack </a:t>
            </a:r>
          </a:p>
          <a:p>
            <a:pPr algn="ctr"/>
            <a:r>
              <a:rPr lang="en-US" sz="2400" b="1" dirty="0">
                <a:solidFill>
                  <a:srgbClr val="FF0000"/>
                </a:solidFill>
              </a:rPr>
              <a:t>but most attacks focus only on resolvers!!</a:t>
            </a:r>
          </a:p>
          <a:p>
            <a:endParaRPr lang="en-US" dirty="0"/>
          </a:p>
        </p:txBody>
      </p:sp>
      <p:sp>
        <p:nvSpPr>
          <p:cNvPr id="8" name="TextBox 7">
            <a:extLst>
              <a:ext uri="{FF2B5EF4-FFF2-40B4-BE49-F238E27FC236}">
                <a16:creationId xmlns:a16="http://schemas.microsoft.com/office/drawing/2014/main" id="{66647FB8-6D38-C241-8185-FEA62284C746}"/>
              </a:ext>
            </a:extLst>
          </p:cNvPr>
          <p:cNvSpPr txBox="1"/>
          <p:nvPr/>
        </p:nvSpPr>
        <p:spPr>
          <a:xfrm>
            <a:off x="2640663" y="6344348"/>
            <a:ext cx="6910674" cy="369332"/>
          </a:xfrm>
          <a:prstGeom prst="rect">
            <a:avLst/>
          </a:prstGeom>
          <a:noFill/>
        </p:spPr>
        <p:txBody>
          <a:bodyPr wrap="none" rtlCol="0">
            <a:spAutoFit/>
          </a:bodyPr>
          <a:lstStyle/>
          <a:p>
            <a:r>
              <a:rPr lang="en-US" i="1" dirty="0"/>
              <a:t>[ DNS Cache Poisoning Attack Reloaded: Revolutions with Side Channels ]</a:t>
            </a:r>
          </a:p>
        </p:txBody>
      </p:sp>
    </p:spTree>
    <p:extLst>
      <p:ext uri="{BB962C8B-B14F-4D97-AF65-F5344CB8AC3E}">
        <p14:creationId xmlns:p14="http://schemas.microsoft.com/office/powerpoint/2010/main" val="3027383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8" name="Freeform: Shape 17">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1E023CBC-BC0C-DA4F-B3EA-6596D2CFC506}"/>
              </a:ext>
            </a:extLst>
          </p:cNvPr>
          <p:cNvSpPr>
            <a:spLocks noGrp="1"/>
          </p:cNvSpPr>
          <p:nvPr>
            <p:ph idx="1"/>
          </p:nvPr>
        </p:nvSpPr>
        <p:spPr>
          <a:xfrm>
            <a:off x="765051" y="2286000"/>
            <a:ext cx="3384000" cy="3844800"/>
          </a:xfrm>
        </p:spPr>
        <p:txBody>
          <a:bodyPr>
            <a:normAutofit/>
          </a:bodyPr>
          <a:lstStyle/>
          <a:p>
            <a:pPr marL="0" indent="0" algn="ctr">
              <a:buNone/>
            </a:pPr>
            <a:r>
              <a:rPr lang="en-US" sz="4400" dirty="0">
                <a:solidFill>
                  <a:schemeClr val="bg1">
                    <a:alpha val="60000"/>
                  </a:schemeClr>
                </a:solidFill>
              </a:rPr>
              <a:t>Proposed Attack</a:t>
            </a:r>
          </a:p>
          <a:p>
            <a:endParaRPr lang="en-US" sz="2000" dirty="0">
              <a:solidFill>
                <a:schemeClr val="bg1">
                  <a:alpha val="60000"/>
                </a:schemeClr>
              </a:solidFill>
            </a:endParaRPr>
          </a:p>
        </p:txBody>
      </p:sp>
      <p:pic>
        <p:nvPicPr>
          <p:cNvPr id="6" name="Picture 5">
            <a:extLst>
              <a:ext uri="{FF2B5EF4-FFF2-40B4-BE49-F238E27FC236}">
                <a16:creationId xmlns:a16="http://schemas.microsoft.com/office/drawing/2014/main" id="{4E8886B9-767E-6E47-A88C-4D1367560DF6}"/>
              </a:ext>
            </a:extLst>
          </p:cNvPr>
          <p:cNvPicPr>
            <a:picLocks noChangeAspect="1"/>
          </p:cNvPicPr>
          <p:nvPr/>
        </p:nvPicPr>
        <p:blipFill>
          <a:blip r:embed="rId3"/>
          <a:stretch>
            <a:fillRect/>
          </a:stretch>
        </p:blipFill>
        <p:spPr>
          <a:xfrm>
            <a:off x="5411053" y="1020930"/>
            <a:ext cx="6014185" cy="4816140"/>
          </a:xfrm>
          <a:prstGeom prst="rect">
            <a:avLst/>
          </a:prstGeom>
        </p:spPr>
      </p:pic>
    </p:spTree>
    <p:extLst>
      <p:ext uri="{BB962C8B-B14F-4D97-AF65-F5344CB8AC3E}">
        <p14:creationId xmlns:p14="http://schemas.microsoft.com/office/powerpoint/2010/main" val="1506652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2284-48CA-F149-9F5A-37E73B0E0230}"/>
              </a:ext>
            </a:extLst>
          </p:cNvPr>
          <p:cNvSpPr>
            <a:spLocks noGrp="1"/>
          </p:cNvSpPr>
          <p:nvPr>
            <p:ph type="title"/>
          </p:nvPr>
        </p:nvSpPr>
        <p:spPr>
          <a:xfrm>
            <a:off x="838200" y="365125"/>
            <a:ext cx="10515600" cy="755165"/>
          </a:xfrm>
        </p:spPr>
        <p:txBody>
          <a:bodyPr/>
          <a:lstStyle/>
          <a:p>
            <a:pPr algn="ctr"/>
            <a:r>
              <a:rPr lang="en-US" b="1" dirty="0"/>
              <a:t>Attack Workflow</a:t>
            </a:r>
          </a:p>
        </p:txBody>
      </p:sp>
      <p:sp>
        <p:nvSpPr>
          <p:cNvPr id="4" name="Oval 3">
            <a:extLst>
              <a:ext uri="{FF2B5EF4-FFF2-40B4-BE49-F238E27FC236}">
                <a16:creationId xmlns:a16="http://schemas.microsoft.com/office/drawing/2014/main" id="{38AA68AC-214B-014B-94E4-6A383BAED4E7}"/>
              </a:ext>
            </a:extLst>
          </p:cNvPr>
          <p:cNvSpPr/>
          <p:nvPr/>
        </p:nvSpPr>
        <p:spPr>
          <a:xfrm>
            <a:off x="838200" y="1120290"/>
            <a:ext cx="1505243" cy="13255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Trigger DNS query</a:t>
            </a:r>
          </a:p>
        </p:txBody>
      </p:sp>
      <p:sp>
        <p:nvSpPr>
          <p:cNvPr id="5" name="Rectangle 4">
            <a:extLst>
              <a:ext uri="{FF2B5EF4-FFF2-40B4-BE49-F238E27FC236}">
                <a16:creationId xmlns:a16="http://schemas.microsoft.com/office/drawing/2014/main" id="{8834212B-C499-1B46-8FDB-51256E2FE77D}"/>
              </a:ext>
            </a:extLst>
          </p:cNvPr>
          <p:cNvSpPr/>
          <p:nvPr/>
        </p:nvSpPr>
        <p:spPr>
          <a:xfrm rot="5400000">
            <a:off x="-209843" y="4104567"/>
            <a:ext cx="3559127" cy="1533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C11CAAC-0130-794B-8E38-22AFB064E507}"/>
              </a:ext>
            </a:extLst>
          </p:cNvPr>
          <p:cNvSpPr/>
          <p:nvPr/>
        </p:nvSpPr>
        <p:spPr>
          <a:xfrm>
            <a:off x="788964" y="5059245"/>
            <a:ext cx="1547446" cy="15026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Extend Attack Window</a:t>
            </a:r>
          </a:p>
        </p:txBody>
      </p:sp>
      <p:sp>
        <p:nvSpPr>
          <p:cNvPr id="7" name="Oval 6">
            <a:extLst>
              <a:ext uri="{FF2B5EF4-FFF2-40B4-BE49-F238E27FC236}">
                <a16:creationId xmlns:a16="http://schemas.microsoft.com/office/drawing/2014/main" id="{742B56B1-E2AC-844A-A938-7C879988445F}"/>
              </a:ext>
            </a:extLst>
          </p:cNvPr>
          <p:cNvSpPr/>
          <p:nvPr/>
        </p:nvSpPr>
        <p:spPr>
          <a:xfrm>
            <a:off x="795997" y="3201018"/>
            <a:ext cx="1547446" cy="15026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Infer Source Port</a:t>
            </a:r>
          </a:p>
        </p:txBody>
      </p:sp>
      <p:sp>
        <p:nvSpPr>
          <p:cNvPr id="11" name="Down Arrow 10">
            <a:extLst>
              <a:ext uri="{FF2B5EF4-FFF2-40B4-BE49-F238E27FC236}">
                <a16:creationId xmlns:a16="http://schemas.microsoft.com/office/drawing/2014/main" id="{E3D06378-91F7-1F40-8F21-AC9A25B2D057}"/>
              </a:ext>
            </a:extLst>
          </p:cNvPr>
          <p:cNvSpPr/>
          <p:nvPr/>
        </p:nvSpPr>
        <p:spPr>
          <a:xfrm>
            <a:off x="1450145" y="2522940"/>
            <a:ext cx="225083" cy="51408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14C9EF7-8D53-614C-9C23-E4CEA9DA30D4}"/>
              </a:ext>
            </a:extLst>
          </p:cNvPr>
          <p:cNvPicPr>
            <a:picLocks noChangeAspect="1"/>
          </p:cNvPicPr>
          <p:nvPr/>
        </p:nvPicPr>
        <p:blipFill>
          <a:blip r:embed="rId3"/>
          <a:stretch>
            <a:fillRect/>
          </a:stretch>
        </p:blipFill>
        <p:spPr>
          <a:xfrm>
            <a:off x="3731455" y="1463896"/>
            <a:ext cx="7010400" cy="4635500"/>
          </a:xfrm>
          <a:prstGeom prst="rect">
            <a:avLst/>
          </a:prstGeom>
        </p:spPr>
      </p:pic>
      <p:sp>
        <p:nvSpPr>
          <p:cNvPr id="15" name="TextBox 14">
            <a:extLst>
              <a:ext uri="{FF2B5EF4-FFF2-40B4-BE49-F238E27FC236}">
                <a16:creationId xmlns:a16="http://schemas.microsoft.com/office/drawing/2014/main" id="{634D62E1-4FE7-5544-9BBC-C67516876225}"/>
              </a:ext>
            </a:extLst>
          </p:cNvPr>
          <p:cNvSpPr txBox="1"/>
          <p:nvPr/>
        </p:nvSpPr>
        <p:spPr>
          <a:xfrm>
            <a:off x="3831181" y="6443002"/>
            <a:ext cx="6910674" cy="369332"/>
          </a:xfrm>
          <a:prstGeom prst="rect">
            <a:avLst/>
          </a:prstGeom>
          <a:noFill/>
        </p:spPr>
        <p:txBody>
          <a:bodyPr wrap="none" rtlCol="0">
            <a:spAutoFit/>
          </a:bodyPr>
          <a:lstStyle/>
          <a:p>
            <a:r>
              <a:rPr lang="en-US" i="1" dirty="0"/>
              <a:t>[ DNS Cache Poisoning Attack Reloaded: Revolutions with Side Channels ]</a:t>
            </a:r>
          </a:p>
        </p:txBody>
      </p:sp>
    </p:spTree>
    <p:extLst>
      <p:ext uri="{BB962C8B-B14F-4D97-AF65-F5344CB8AC3E}">
        <p14:creationId xmlns:p14="http://schemas.microsoft.com/office/powerpoint/2010/main" val="2068284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3D4E65-C935-884C-823A-450E02CB77B2}"/>
              </a:ext>
            </a:extLst>
          </p:cNvPr>
          <p:cNvSpPr>
            <a:spLocks noGrp="1"/>
          </p:cNvSpPr>
          <p:nvPr>
            <p:ph idx="1"/>
          </p:nvPr>
        </p:nvSpPr>
        <p:spPr>
          <a:xfrm>
            <a:off x="572867" y="618978"/>
            <a:ext cx="11258061" cy="5557985"/>
          </a:xfrm>
        </p:spPr>
        <p:txBody>
          <a:bodyPr/>
          <a:lstStyle/>
          <a:p>
            <a:pPr marL="0" indent="0" algn="ctr">
              <a:buNone/>
            </a:pPr>
            <a:r>
              <a:rPr lang="en-US" b="1" u="sng" dirty="0"/>
              <a:t>Claim</a:t>
            </a:r>
          </a:p>
          <a:p>
            <a:pPr marL="0" indent="0" algn="ctr">
              <a:buNone/>
            </a:pPr>
            <a:r>
              <a:rPr lang="en-US" i="1" dirty="0"/>
              <a:t>“The proposed attack affects all layers of DNS caching </a:t>
            </a:r>
          </a:p>
          <a:p>
            <a:pPr marL="0" indent="0" algn="ctr">
              <a:buNone/>
            </a:pPr>
            <a:r>
              <a:rPr lang="en-US" i="1" dirty="0"/>
              <a:t>and defeats source port randomization defense”</a:t>
            </a:r>
          </a:p>
          <a:p>
            <a:pPr marL="0" indent="0" algn="ctr">
              <a:buNone/>
            </a:pPr>
            <a:endParaRPr lang="en-US" i="1" dirty="0"/>
          </a:p>
        </p:txBody>
      </p:sp>
      <p:graphicFrame>
        <p:nvGraphicFramePr>
          <p:cNvPr id="4" name="Table 4">
            <a:extLst>
              <a:ext uri="{FF2B5EF4-FFF2-40B4-BE49-F238E27FC236}">
                <a16:creationId xmlns:a16="http://schemas.microsoft.com/office/drawing/2014/main" id="{D4147EB1-1E85-6F49-9C53-3D7BB00B408B}"/>
              </a:ext>
            </a:extLst>
          </p:cNvPr>
          <p:cNvGraphicFramePr>
            <a:graphicFrameLocks noGrp="1"/>
          </p:cNvGraphicFramePr>
          <p:nvPr>
            <p:extLst>
              <p:ext uri="{D42A27DB-BD31-4B8C-83A1-F6EECF244321}">
                <p14:modId xmlns:p14="http://schemas.microsoft.com/office/powerpoint/2010/main" val="1067516316"/>
              </p:ext>
            </p:extLst>
          </p:nvPr>
        </p:nvGraphicFramePr>
        <p:xfrm>
          <a:off x="1103533" y="2689143"/>
          <a:ext cx="3538805" cy="2664674"/>
        </p:xfrm>
        <a:graphic>
          <a:graphicData uri="http://schemas.openxmlformats.org/drawingml/2006/table">
            <a:tbl>
              <a:tblPr firstRow="1" bandRow="1">
                <a:tableStyleId>{0505E3EF-67EA-436B-97B2-0124C06EBD24}</a:tableStyleId>
              </a:tblPr>
              <a:tblGrid>
                <a:gridCol w="1358313">
                  <a:extLst>
                    <a:ext uri="{9D8B030D-6E8A-4147-A177-3AD203B41FA5}">
                      <a16:colId xmlns:a16="http://schemas.microsoft.com/office/drawing/2014/main" val="1416840036"/>
                    </a:ext>
                  </a:extLst>
                </a:gridCol>
                <a:gridCol w="2180492">
                  <a:extLst>
                    <a:ext uri="{9D8B030D-6E8A-4147-A177-3AD203B41FA5}">
                      <a16:colId xmlns:a16="http://schemas.microsoft.com/office/drawing/2014/main" val="1535127008"/>
                    </a:ext>
                  </a:extLst>
                </a:gridCol>
              </a:tblGrid>
              <a:tr h="920857">
                <a:tc>
                  <a:txBody>
                    <a:bodyPr/>
                    <a:lstStyle/>
                    <a:p>
                      <a:pPr algn="ctr"/>
                      <a:r>
                        <a:rPr lang="en-US" sz="2400" b="0" dirty="0"/>
                        <a:t>Focus</a:t>
                      </a:r>
                    </a:p>
                  </a:txBody>
                  <a:tcPr/>
                </a:tc>
                <a:tc>
                  <a:txBody>
                    <a:bodyPr/>
                    <a:lstStyle/>
                    <a:p>
                      <a:pPr algn="ctr"/>
                      <a:r>
                        <a:rPr lang="en-US" sz="2400" b="0" dirty="0"/>
                        <a:t>DNS Forwarders and Resolvers</a:t>
                      </a:r>
                    </a:p>
                  </a:txBody>
                  <a:tcPr/>
                </a:tc>
                <a:extLst>
                  <a:ext uri="{0D108BD9-81ED-4DB2-BD59-A6C34878D82A}">
                    <a16:rowId xmlns:a16="http://schemas.microsoft.com/office/drawing/2014/main" val="2131639412"/>
                  </a:ext>
                </a:extLst>
              </a:tr>
              <a:tr h="920857">
                <a:tc>
                  <a:txBody>
                    <a:bodyPr/>
                    <a:lstStyle/>
                    <a:p>
                      <a:pPr algn="ctr"/>
                      <a:r>
                        <a:rPr lang="en-US" sz="2400" dirty="0"/>
                        <a:t>Attacker type</a:t>
                      </a:r>
                    </a:p>
                  </a:txBody>
                  <a:tcPr/>
                </a:tc>
                <a:tc>
                  <a:txBody>
                    <a:bodyPr/>
                    <a:lstStyle/>
                    <a:p>
                      <a:pPr algn="ctr"/>
                      <a:r>
                        <a:rPr lang="en-US" sz="2400" dirty="0"/>
                        <a:t>Off Path</a:t>
                      </a:r>
                    </a:p>
                  </a:txBody>
                  <a:tcPr/>
                </a:tc>
                <a:extLst>
                  <a:ext uri="{0D108BD9-81ED-4DB2-BD59-A6C34878D82A}">
                    <a16:rowId xmlns:a16="http://schemas.microsoft.com/office/drawing/2014/main" val="1365278915"/>
                  </a:ext>
                </a:extLst>
              </a:tr>
              <a:tr h="533512">
                <a:tc>
                  <a:txBody>
                    <a:bodyPr/>
                    <a:lstStyle/>
                    <a:p>
                      <a:pPr algn="ctr"/>
                      <a:r>
                        <a:rPr lang="en-US" sz="2400" dirty="0"/>
                        <a:t>Capabilities </a:t>
                      </a:r>
                    </a:p>
                  </a:txBody>
                  <a:tcPr/>
                </a:tc>
                <a:tc>
                  <a:txBody>
                    <a:bodyPr/>
                    <a:lstStyle/>
                    <a:p>
                      <a:pPr algn="ctr"/>
                      <a:r>
                        <a:rPr lang="en-US" sz="2400" dirty="0"/>
                        <a:t>IP Spoofing</a:t>
                      </a:r>
                    </a:p>
                  </a:txBody>
                  <a:tcPr/>
                </a:tc>
                <a:extLst>
                  <a:ext uri="{0D108BD9-81ED-4DB2-BD59-A6C34878D82A}">
                    <a16:rowId xmlns:a16="http://schemas.microsoft.com/office/drawing/2014/main" val="730442211"/>
                  </a:ext>
                </a:extLst>
              </a:tr>
            </a:tbl>
          </a:graphicData>
        </a:graphic>
      </p:graphicFrame>
      <p:graphicFrame>
        <p:nvGraphicFramePr>
          <p:cNvPr id="6" name="Table 6">
            <a:extLst>
              <a:ext uri="{FF2B5EF4-FFF2-40B4-BE49-F238E27FC236}">
                <a16:creationId xmlns:a16="http://schemas.microsoft.com/office/drawing/2014/main" id="{21FB8201-2023-114F-9D16-B8C3FBB24264}"/>
              </a:ext>
            </a:extLst>
          </p:cNvPr>
          <p:cNvGraphicFramePr>
            <a:graphicFrameLocks noGrp="1"/>
          </p:cNvGraphicFramePr>
          <p:nvPr>
            <p:extLst>
              <p:ext uri="{D42A27DB-BD31-4B8C-83A1-F6EECF244321}">
                <p14:modId xmlns:p14="http://schemas.microsoft.com/office/powerpoint/2010/main" val="2024763963"/>
              </p:ext>
            </p:extLst>
          </p:nvPr>
        </p:nvGraphicFramePr>
        <p:xfrm>
          <a:off x="5683347" y="2689142"/>
          <a:ext cx="5935786" cy="3163361"/>
        </p:xfrm>
        <a:graphic>
          <a:graphicData uri="http://schemas.openxmlformats.org/drawingml/2006/table">
            <a:tbl>
              <a:tblPr firstRow="1" bandRow="1">
                <a:tableStyleId>{073A0DAA-6AF3-43AB-8588-CEC1D06C72B9}</a:tableStyleId>
              </a:tblPr>
              <a:tblGrid>
                <a:gridCol w="2967893">
                  <a:extLst>
                    <a:ext uri="{9D8B030D-6E8A-4147-A177-3AD203B41FA5}">
                      <a16:colId xmlns:a16="http://schemas.microsoft.com/office/drawing/2014/main" val="2551012789"/>
                    </a:ext>
                  </a:extLst>
                </a:gridCol>
                <a:gridCol w="2967893">
                  <a:extLst>
                    <a:ext uri="{9D8B030D-6E8A-4147-A177-3AD203B41FA5}">
                      <a16:colId xmlns:a16="http://schemas.microsoft.com/office/drawing/2014/main" val="1612968028"/>
                    </a:ext>
                  </a:extLst>
                </a:gridCol>
              </a:tblGrid>
              <a:tr h="511601">
                <a:tc>
                  <a:txBody>
                    <a:bodyPr/>
                    <a:lstStyle/>
                    <a:p>
                      <a:pPr algn="ctr"/>
                      <a:r>
                        <a:rPr lang="en-US" sz="2400" dirty="0"/>
                        <a:t>Forwarder</a:t>
                      </a:r>
                    </a:p>
                  </a:txBody>
                  <a:tcPr/>
                </a:tc>
                <a:tc>
                  <a:txBody>
                    <a:bodyPr/>
                    <a:lstStyle/>
                    <a:p>
                      <a:pPr algn="ctr"/>
                      <a:r>
                        <a:rPr lang="en-US" sz="2400" dirty="0"/>
                        <a:t>Resolver</a:t>
                      </a:r>
                    </a:p>
                  </a:txBody>
                  <a:tcPr/>
                </a:tc>
                <a:extLst>
                  <a:ext uri="{0D108BD9-81ED-4DB2-BD59-A6C34878D82A}">
                    <a16:rowId xmlns:a16="http://schemas.microsoft.com/office/drawing/2014/main" val="826500823"/>
                  </a:ext>
                </a:extLst>
              </a:tr>
              <a:tr h="2018370">
                <a:tc>
                  <a:txBody>
                    <a:bodyPr/>
                    <a:lstStyle/>
                    <a:p>
                      <a:pPr algn="ctr"/>
                      <a:r>
                        <a:rPr lang="en-US" sz="2400" dirty="0"/>
                        <a:t>Attacker in LAN managed by a wireless router.</a:t>
                      </a:r>
                    </a:p>
                    <a:p>
                      <a:pPr algn="ctr"/>
                      <a:endParaRPr lang="en-US" sz="2400" dirty="0"/>
                    </a:p>
                    <a:p>
                      <a:pPr algn="ctr"/>
                      <a:r>
                        <a:rPr lang="en-US" sz="2400" b="1" dirty="0">
                          <a:solidFill>
                            <a:srgbClr val="FF0000"/>
                          </a:solidFill>
                        </a:rPr>
                        <a:t>Ex: Public wireless in coffee shop</a:t>
                      </a:r>
                    </a:p>
                  </a:txBody>
                  <a:tcPr/>
                </a:tc>
                <a:tc>
                  <a:txBody>
                    <a:bodyPr/>
                    <a:lstStyle/>
                    <a:p>
                      <a:pPr algn="ctr"/>
                      <a:r>
                        <a:rPr lang="en-US" sz="2400" b="0" u="sng" dirty="0"/>
                        <a:t>Enterprise network </a:t>
                      </a:r>
                      <a:r>
                        <a:rPr lang="en-US" sz="2400" dirty="0"/>
                        <a:t>attacker is an insider/ compromised machine.</a:t>
                      </a:r>
                    </a:p>
                    <a:p>
                      <a:pPr algn="ctr"/>
                      <a:endParaRPr lang="en-US" sz="2400" dirty="0"/>
                    </a:p>
                    <a:p>
                      <a:pPr algn="ctr"/>
                      <a:r>
                        <a:rPr lang="en-US" sz="2400" dirty="0"/>
                        <a:t>Even public resolvers work</a:t>
                      </a:r>
                    </a:p>
                  </a:txBody>
                  <a:tcPr/>
                </a:tc>
                <a:extLst>
                  <a:ext uri="{0D108BD9-81ED-4DB2-BD59-A6C34878D82A}">
                    <a16:rowId xmlns:a16="http://schemas.microsoft.com/office/drawing/2014/main" val="4254353055"/>
                  </a:ext>
                </a:extLst>
              </a:tr>
            </a:tbl>
          </a:graphicData>
        </a:graphic>
      </p:graphicFrame>
      <p:sp>
        <p:nvSpPr>
          <p:cNvPr id="9" name="TextBox 8">
            <a:extLst>
              <a:ext uri="{FF2B5EF4-FFF2-40B4-BE49-F238E27FC236}">
                <a16:creationId xmlns:a16="http://schemas.microsoft.com/office/drawing/2014/main" id="{A2A3FECA-F940-FE40-9816-E07C5D3F3C18}"/>
              </a:ext>
            </a:extLst>
          </p:cNvPr>
          <p:cNvSpPr txBox="1"/>
          <p:nvPr/>
        </p:nvSpPr>
        <p:spPr>
          <a:xfrm>
            <a:off x="6032798" y="5843860"/>
            <a:ext cx="5236883" cy="369332"/>
          </a:xfrm>
          <a:prstGeom prst="rect">
            <a:avLst/>
          </a:prstGeom>
          <a:noFill/>
        </p:spPr>
        <p:txBody>
          <a:bodyPr wrap="none" rtlCol="0">
            <a:spAutoFit/>
          </a:bodyPr>
          <a:lstStyle/>
          <a:p>
            <a:r>
              <a:rPr lang="en-US" b="1" u="sng" dirty="0"/>
              <a:t>Machine to trigger request from forwarder / resolver</a:t>
            </a:r>
          </a:p>
        </p:txBody>
      </p:sp>
    </p:spTree>
    <p:extLst>
      <p:ext uri="{BB962C8B-B14F-4D97-AF65-F5344CB8AC3E}">
        <p14:creationId xmlns:p14="http://schemas.microsoft.com/office/powerpoint/2010/main" val="671782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F87632-18EE-744F-BF5F-2666ECB0725A}"/>
              </a:ext>
            </a:extLst>
          </p:cNvPr>
          <p:cNvSpPr>
            <a:spLocks noGrp="1"/>
          </p:cNvSpPr>
          <p:nvPr>
            <p:ph idx="1"/>
          </p:nvPr>
        </p:nvSpPr>
        <p:spPr>
          <a:xfrm>
            <a:off x="838200" y="499555"/>
            <a:ext cx="10515600" cy="5752420"/>
          </a:xfrm>
        </p:spPr>
        <p:txBody>
          <a:bodyPr/>
          <a:lstStyle/>
          <a:p>
            <a:pPr marL="0" indent="0" algn="ctr">
              <a:buNone/>
            </a:pPr>
            <a:r>
              <a:rPr lang="en-US" dirty="0"/>
              <a:t>UDP is a stateless protocol.</a:t>
            </a:r>
          </a:p>
          <a:p>
            <a:pPr marL="0" indent="0" algn="ctr">
              <a:buNone/>
            </a:pPr>
            <a:r>
              <a:rPr lang="en-US" i="1" dirty="0"/>
              <a:t>RFC 8085 states that - “applications can receive packets from more than one IP source address on a single UDP socket”</a:t>
            </a:r>
          </a:p>
          <a:p>
            <a:pPr marL="0" indent="0" algn="ctr">
              <a:buNone/>
            </a:pPr>
            <a:endParaRPr lang="en-US" i="1" dirty="0"/>
          </a:p>
        </p:txBody>
      </p:sp>
      <p:pic>
        <p:nvPicPr>
          <p:cNvPr id="7" name="Picture 6">
            <a:extLst>
              <a:ext uri="{FF2B5EF4-FFF2-40B4-BE49-F238E27FC236}">
                <a16:creationId xmlns:a16="http://schemas.microsoft.com/office/drawing/2014/main" id="{131ED79E-C0DA-A94E-8E1A-075156D767B0}"/>
              </a:ext>
            </a:extLst>
          </p:cNvPr>
          <p:cNvPicPr>
            <a:picLocks noChangeAspect="1"/>
          </p:cNvPicPr>
          <p:nvPr/>
        </p:nvPicPr>
        <p:blipFill>
          <a:blip r:embed="rId2"/>
          <a:stretch>
            <a:fillRect/>
          </a:stretch>
        </p:blipFill>
        <p:spPr>
          <a:xfrm>
            <a:off x="2122714" y="1917699"/>
            <a:ext cx="8213272" cy="4334276"/>
          </a:xfrm>
          <a:prstGeom prst="rect">
            <a:avLst/>
          </a:prstGeom>
        </p:spPr>
      </p:pic>
    </p:spTree>
    <p:extLst>
      <p:ext uri="{BB962C8B-B14F-4D97-AF65-F5344CB8AC3E}">
        <p14:creationId xmlns:p14="http://schemas.microsoft.com/office/powerpoint/2010/main" val="316660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C37F68-101D-4945-9196-135E2B567020}"/>
              </a:ext>
            </a:extLst>
          </p:cNvPr>
          <p:cNvPicPr>
            <a:picLocks noChangeAspect="1"/>
          </p:cNvPicPr>
          <p:nvPr/>
        </p:nvPicPr>
        <p:blipFill>
          <a:blip r:embed="rId2"/>
          <a:stretch>
            <a:fillRect/>
          </a:stretch>
        </p:blipFill>
        <p:spPr>
          <a:xfrm>
            <a:off x="1736271" y="457201"/>
            <a:ext cx="8719457" cy="5324852"/>
          </a:xfrm>
          <a:prstGeom prst="rect">
            <a:avLst/>
          </a:prstGeom>
        </p:spPr>
      </p:pic>
      <p:sp>
        <p:nvSpPr>
          <p:cNvPr id="6" name="TextBox 5">
            <a:extLst>
              <a:ext uri="{FF2B5EF4-FFF2-40B4-BE49-F238E27FC236}">
                <a16:creationId xmlns:a16="http://schemas.microsoft.com/office/drawing/2014/main" id="{E3A54553-0498-914E-A116-461CF3618A0E}"/>
              </a:ext>
            </a:extLst>
          </p:cNvPr>
          <p:cNvSpPr txBox="1"/>
          <p:nvPr/>
        </p:nvSpPr>
        <p:spPr>
          <a:xfrm>
            <a:off x="576411" y="6151406"/>
            <a:ext cx="11192808" cy="461665"/>
          </a:xfrm>
          <a:prstGeom prst="rect">
            <a:avLst/>
          </a:prstGeom>
          <a:noFill/>
        </p:spPr>
        <p:txBody>
          <a:bodyPr wrap="none" rtlCol="0">
            <a:spAutoFit/>
          </a:bodyPr>
          <a:lstStyle/>
          <a:p>
            <a:r>
              <a:rPr lang="en-US" sz="2400" b="1" i="1" dirty="0">
                <a:solidFill>
                  <a:srgbClr val="FF0000"/>
                </a:solidFill>
              </a:rPr>
              <a:t>But there is a hurdle that has been injected in the stack to prevent fast UDP port scan!!</a:t>
            </a:r>
          </a:p>
        </p:txBody>
      </p:sp>
    </p:spTree>
    <p:extLst>
      <p:ext uri="{BB962C8B-B14F-4D97-AF65-F5344CB8AC3E}">
        <p14:creationId xmlns:p14="http://schemas.microsoft.com/office/powerpoint/2010/main" val="1271753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60D6D-F0A8-644D-90B7-78332084078C}"/>
              </a:ext>
            </a:extLst>
          </p:cNvPr>
          <p:cNvSpPr>
            <a:spLocks noGrp="1"/>
          </p:cNvSpPr>
          <p:nvPr>
            <p:ph type="title"/>
          </p:nvPr>
        </p:nvSpPr>
        <p:spPr>
          <a:xfrm>
            <a:off x="838200" y="0"/>
            <a:ext cx="10515600" cy="1325563"/>
          </a:xfrm>
        </p:spPr>
        <p:txBody>
          <a:bodyPr/>
          <a:lstStyle/>
          <a:p>
            <a:pPr algn="ctr"/>
            <a:r>
              <a:rPr lang="en-US" b="1" dirty="0"/>
              <a:t>ICMP Rate Limit</a:t>
            </a:r>
          </a:p>
        </p:txBody>
      </p:sp>
      <p:sp>
        <p:nvSpPr>
          <p:cNvPr id="3" name="Content Placeholder 2">
            <a:extLst>
              <a:ext uri="{FF2B5EF4-FFF2-40B4-BE49-F238E27FC236}">
                <a16:creationId xmlns:a16="http://schemas.microsoft.com/office/drawing/2014/main" id="{7099CCB8-4FB2-454B-B9E8-7D70E645EA6F}"/>
              </a:ext>
            </a:extLst>
          </p:cNvPr>
          <p:cNvSpPr>
            <a:spLocks noGrp="1"/>
          </p:cNvSpPr>
          <p:nvPr>
            <p:ph idx="1"/>
          </p:nvPr>
        </p:nvSpPr>
        <p:spPr>
          <a:xfrm>
            <a:off x="838200" y="1143000"/>
            <a:ext cx="10515600" cy="5033963"/>
          </a:xfrm>
        </p:spPr>
        <p:txBody>
          <a:bodyPr/>
          <a:lstStyle/>
          <a:p>
            <a:pPr marL="0" indent="0" algn="ctr">
              <a:buNone/>
            </a:pPr>
            <a:r>
              <a:rPr lang="en-US" b="1" i="1" dirty="0"/>
              <a:t>Attacker target – Bring down </a:t>
            </a:r>
            <a:r>
              <a:rPr lang="en-US" b="1" i="1" dirty="0" err="1"/>
              <a:t>yahoo.com</a:t>
            </a:r>
            <a:r>
              <a:rPr lang="en-US" b="1" i="1" dirty="0"/>
              <a:t>(</a:t>
            </a:r>
            <a:r>
              <a:rPr lang="en-US" b="1" i="1" dirty="0" err="1"/>
              <a:t>a.b.c.d</a:t>
            </a:r>
            <a:r>
              <a:rPr lang="en-US" b="1" i="1" dirty="0"/>
              <a:t>)</a:t>
            </a:r>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821F503E-94C8-A843-B541-6A4682156A58}"/>
              </a:ext>
            </a:extLst>
          </p:cNvPr>
          <p:cNvPicPr>
            <a:picLocks noChangeAspect="1"/>
          </p:cNvPicPr>
          <p:nvPr/>
        </p:nvPicPr>
        <p:blipFill>
          <a:blip r:embed="rId2"/>
          <a:stretch>
            <a:fillRect/>
          </a:stretch>
        </p:blipFill>
        <p:spPr>
          <a:xfrm>
            <a:off x="1605642" y="2010229"/>
            <a:ext cx="8980715" cy="3884385"/>
          </a:xfrm>
          <a:prstGeom prst="rect">
            <a:avLst/>
          </a:prstGeom>
        </p:spPr>
      </p:pic>
      <p:sp>
        <p:nvSpPr>
          <p:cNvPr id="8" name="TextBox 7">
            <a:extLst>
              <a:ext uri="{FF2B5EF4-FFF2-40B4-BE49-F238E27FC236}">
                <a16:creationId xmlns:a16="http://schemas.microsoft.com/office/drawing/2014/main" id="{AF7029CD-C0AB-3A4F-8C0D-4031392194C9}"/>
              </a:ext>
            </a:extLst>
          </p:cNvPr>
          <p:cNvSpPr txBox="1"/>
          <p:nvPr/>
        </p:nvSpPr>
        <p:spPr>
          <a:xfrm>
            <a:off x="4833257" y="6176963"/>
            <a:ext cx="2330895" cy="461665"/>
          </a:xfrm>
          <a:prstGeom prst="rect">
            <a:avLst/>
          </a:prstGeom>
          <a:noFill/>
        </p:spPr>
        <p:txBody>
          <a:bodyPr wrap="none" rtlCol="0">
            <a:spAutoFit/>
          </a:bodyPr>
          <a:lstStyle/>
          <a:p>
            <a:r>
              <a:rPr lang="en-US" sz="2400" b="1" u="sng" dirty="0"/>
              <a:t>Reflection attack</a:t>
            </a:r>
          </a:p>
        </p:txBody>
      </p:sp>
    </p:spTree>
    <p:extLst>
      <p:ext uri="{BB962C8B-B14F-4D97-AF65-F5344CB8AC3E}">
        <p14:creationId xmlns:p14="http://schemas.microsoft.com/office/powerpoint/2010/main" val="3808546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67B94CF-834E-D941-A35C-0F0AC3353E22}"/>
              </a:ext>
            </a:extLst>
          </p:cNvPr>
          <p:cNvSpPr>
            <a:spLocks noGrp="1"/>
          </p:cNvSpPr>
          <p:nvPr>
            <p:ph type="title"/>
          </p:nvPr>
        </p:nvSpPr>
        <p:spPr>
          <a:xfrm>
            <a:off x="767290" y="1166932"/>
            <a:ext cx="3582073" cy="4279709"/>
          </a:xfrm>
        </p:spPr>
        <p:txBody>
          <a:bodyPr anchor="ctr">
            <a:normAutofit/>
          </a:bodyPr>
          <a:lstStyle/>
          <a:p>
            <a:r>
              <a:rPr lang="en-US" sz="4800" b="1">
                <a:solidFill>
                  <a:schemeClr val="bg1"/>
                </a:solidFill>
              </a:rPr>
              <a:t>Agenda</a:t>
            </a:r>
          </a:p>
        </p:txBody>
      </p:sp>
      <p:sp>
        <p:nvSpPr>
          <p:cNvPr id="3" name="Content Placeholder 2">
            <a:extLst>
              <a:ext uri="{FF2B5EF4-FFF2-40B4-BE49-F238E27FC236}">
                <a16:creationId xmlns:a16="http://schemas.microsoft.com/office/drawing/2014/main" id="{971C4B95-700F-8640-A692-0E1709C13CDF}"/>
              </a:ext>
            </a:extLst>
          </p:cNvPr>
          <p:cNvSpPr>
            <a:spLocks noGrp="1"/>
          </p:cNvSpPr>
          <p:nvPr>
            <p:ph idx="1"/>
          </p:nvPr>
        </p:nvSpPr>
        <p:spPr>
          <a:xfrm>
            <a:off x="5573864" y="1166933"/>
            <a:ext cx="5716988" cy="4279709"/>
          </a:xfrm>
        </p:spPr>
        <p:txBody>
          <a:bodyPr anchor="ctr">
            <a:normAutofit/>
          </a:bodyPr>
          <a:lstStyle/>
          <a:p>
            <a:r>
              <a:rPr lang="en-US" sz="2400" dirty="0"/>
              <a:t>Background</a:t>
            </a:r>
          </a:p>
          <a:p>
            <a:pPr lvl="1"/>
            <a:r>
              <a:rPr lang="en-US" dirty="0"/>
              <a:t>How does DNS resolution work?  </a:t>
            </a:r>
          </a:p>
          <a:p>
            <a:pPr lvl="1"/>
            <a:r>
              <a:rPr lang="en-US" dirty="0"/>
              <a:t>What is Cache poisoning?</a:t>
            </a:r>
          </a:p>
          <a:p>
            <a:pPr lvl="1"/>
            <a:r>
              <a:rPr lang="en-US" dirty="0"/>
              <a:t>Historical info - </a:t>
            </a:r>
            <a:r>
              <a:rPr lang="en-US" i="1" dirty="0">
                <a:solidFill>
                  <a:srgbClr val="FF0000"/>
                </a:solidFill>
              </a:rPr>
              <a:t>The Kaminsky vulnerability</a:t>
            </a:r>
          </a:p>
          <a:p>
            <a:r>
              <a:rPr lang="en-US" sz="2400" dirty="0"/>
              <a:t>Proposed Attack</a:t>
            </a:r>
          </a:p>
          <a:p>
            <a:pPr lvl="1"/>
            <a:r>
              <a:rPr lang="en-US" dirty="0"/>
              <a:t>Part 1 : Infer ephemeral ports</a:t>
            </a:r>
          </a:p>
          <a:p>
            <a:pPr lvl="1"/>
            <a:r>
              <a:rPr lang="en-US" dirty="0"/>
              <a:t>Part 2 : Extend attack window</a:t>
            </a:r>
          </a:p>
          <a:p>
            <a:r>
              <a:rPr lang="en-US" sz="2400" dirty="0"/>
              <a:t>Defenses</a:t>
            </a:r>
          </a:p>
          <a:p>
            <a:r>
              <a:rPr lang="en-US" sz="2400" dirty="0"/>
              <a:t>Related Work</a:t>
            </a:r>
          </a:p>
          <a:p>
            <a:endParaRPr lang="en-US" sz="2400" dirty="0"/>
          </a:p>
        </p:txBody>
      </p:sp>
    </p:spTree>
    <p:extLst>
      <p:ext uri="{BB962C8B-B14F-4D97-AF65-F5344CB8AC3E}">
        <p14:creationId xmlns:p14="http://schemas.microsoft.com/office/powerpoint/2010/main" val="23803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AA41D76-BA4B-D04B-A1B9-ABD396A12CB8}"/>
              </a:ext>
            </a:extLst>
          </p:cNvPr>
          <p:cNvGraphicFramePr>
            <a:graphicFrameLocks noGrp="1"/>
          </p:cNvGraphicFramePr>
          <p:nvPr>
            <p:ph idx="1"/>
            <p:extLst>
              <p:ext uri="{D42A27DB-BD31-4B8C-83A1-F6EECF244321}">
                <p14:modId xmlns:p14="http://schemas.microsoft.com/office/powerpoint/2010/main" val="483953702"/>
              </p:ext>
            </p:extLst>
          </p:nvPr>
        </p:nvGraphicFramePr>
        <p:xfrm>
          <a:off x="307521" y="411480"/>
          <a:ext cx="11576957" cy="6035040"/>
        </p:xfrm>
        <a:graphic>
          <a:graphicData uri="http://schemas.openxmlformats.org/drawingml/2006/table">
            <a:tbl>
              <a:tblPr firstRow="1" bandRow="1">
                <a:tableStyleId>{073A0DAA-6AF3-43AB-8588-CEC1D06C72B9}</a:tableStyleId>
              </a:tblPr>
              <a:tblGrid>
                <a:gridCol w="1948647">
                  <a:extLst>
                    <a:ext uri="{9D8B030D-6E8A-4147-A177-3AD203B41FA5}">
                      <a16:colId xmlns:a16="http://schemas.microsoft.com/office/drawing/2014/main" val="1996680203"/>
                    </a:ext>
                  </a:extLst>
                </a:gridCol>
                <a:gridCol w="9628310">
                  <a:extLst>
                    <a:ext uri="{9D8B030D-6E8A-4147-A177-3AD203B41FA5}">
                      <a16:colId xmlns:a16="http://schemas.microsoft.com/office/drawing/2014/main" val="62423984"/>
                    </a:ext>
                  </a:extLst>
                </a:gridCol>
              </a:tblGrid>
              <a:tr h="377699">
                <a:tc>
                  <a:txBody>
                    <a:bodyPr/>
                    <a:lstStyle/>
                    <a:p>
                      <a:pPr algn="ctr"/>
                      <a:r>
                        <a:rPr lang="en-US" sz="2600" dirty="0"/>
                        <a:t>OS</a:t>
                      </a:r>
                    </a:p>
                  </a:txBody>
                  <a:tcPr/>
                </a:tc>
                <a:tc>
                  <a:txBody>
                    <a:bodyPr/>
                    <a:lstStyle/>
                    <a:p>
                      <a:pPr algn="ctr"/>
                      <a:r>
                        <a:rPr lang="en-US" sz="2600" dirty="0"/>
                        <a:t>Rate Limit</a:t>
                      </a:r>
                    </a:p>
                  </a:txBody>
                  <a:tcPr/>
                </a:tc>
                <a:extLst>
                  <a:ext uri="{0D108BD9-81ED-4DB2-BD59-A6C34878D82A}">
                    <a16:rowId xmlns:a16="http://schemas.microsoft.com/office/drawing/2014/main" val="3322647065"/>
                  </a:ext>
                </a:extLst>
              </a:tr>
              <a:tr h="4128988">
                <a:tc>
                  <a:txBody>
                    <a:bodyPr/>
                    <a:lstStyle/>
                    <a:p>
                      <a:r>
                        <a:rPr lang="en-US" sz="2000" dirty="0"/>
                        <a:t>Linux</a:t>
                      </a:r>
                    </a:p>
                  </a:txBody>
                  <a:tcPr/>
                </a:tc>
                <a:tc>
                  <a:txBody>
                    <a:bodyPr/>
                    <a:lstStyle/>
                    <a:p>
                      <a:pPr marL="285750" indent="-285750">
                        <a:buFont typeface="Arial" panose="020B0604020202020204" pitchFamily="34" charset="0"/>
                        <a:buChar char="•"/>
                      </a:pPr>
                      <a:r>
                        <a:rPr lang="en-US" sz="2000" dirty="0"/>
                        <a:t>Per IP rate limit</a:t>
                      </a:r>
                    </a:p>
                    <a:p>
                      <a:pPr marL="742950" lvl="1" indent="-285750">
                        <a:buFont typeface="Arial" panose="020B0604020202020204" pitchFamily="34" charset="0"/>
                        <a:buChar char="•"/>
                      </a:pPr>
                      <a:r>
                        <a:rPr lang="en-US" sz="2000" dirty="0"/>
                        <a:t>1 Per second</a:t>
                      </a:r>
                    </a:p>
                    <a:p>
                      <a:pPr marL="742950" lvl="1" indent="-285750">
                        <a:buFont typeface="Arial" panose="020B0604020202020204" pitchFamily="34" charset="0"/>
                        <a:buChar char="•"/>
                      </a:pPr>
                      <a:r>
                        <a:rPr lang="en-US" sz="2000" dirty="0"/>
                        <a:t>Max Burst = 6</a:t>
                      </a:r>
                    </a:p>
                    <a:p>
                      <a:pPr marL="285750" indent="-285750">
                        <a:buFont typeface="Arial" panose="020B0604020202020204" pitchFamily="34" charset="0"/>
                        <a:buChar char="•"/>
                      </a:pPr>
                      <a:r>
                        <a:rPr lang="en-US" sz="2000" dirty="0"/>
                        <a:t>Global rate limit</a:t>
                      </a:r>
                    </a:p>
                    <a:p>
                      <a:pPr marL="742950" lvl="1" indent="-285750">
                        <a:buFont typeface="Arial" panose="020B0604020202020204" pitchFamily="34" charset="0"/>
                        <a:buChar char="•"/>
                      </a:pPr>
                      <a:r>
                        <a:rPr lang="en-US" sz="2000" dirty="0"/>
                        <a:t>1000 per second</a:t>
                      </a:r>
                    </a:p>
                    <a:p>
                      <a:pPr marL="742950" lvl="1" indent="-285750">
                        <a:buFont typeface="Arial" panose="020B0604020202020204" pitchFamily="34" charset="0"/>
                        <a:buChar char="•"/>
                      </a:pPr>
                      <a:r>
                        <a:rPr lang="en-US" sz="2000" dirty="0"/>
                        <a:t>periodic allowable burst of 50</a:t>
                      </a:r>
                    </a:p>
                    <a:p>
                      <a:pPr marL="0" lvl="0" indent="0">
                        <a:buFont typeface="Arial" panose="020B0604020202020204" pitchFamily="34" charset="0"/>
                        <a:buNone/>
                      </a:pPr>
                      <a:endParaRPr lang="en-US" sz="2000" dirty="0">
                        <a:hlinkClick r:id="rId3"/>
                      </a:endParaRPr>
                    </a:p>
                    <a:p>
                      <a:pPr marL="0" lvl="0" indent="0">
                        <a:buFont typeface="Arial" panose="020B0604020202020204" pitchFamily="34" charset="0"/>
                        <a:buNone/>
                      </a:pPr>
                      <a:r>
                        <a:rPr lang="en-US" sz="2000" dirty="0">
                          <a:hlinkClick r:id="rId3"/>
                        </a:rPr>
                        <a:t>https://github.com/torvalds/linux/commit/4cdf507d54525842dfd9f6313fdafba039084046</a:t>
                      </a:r>
                      <a:endParaRPr lang="en-US" sz="2000" dirty="0"/>
                    </a:p>
                    <a:p>
                      <a:pPr marL="0" lvl="0" indent="0">
                        <a:buFont typeface="Arial" panose="020B0604020202020204" pitchFamily="34" charset="0"/>
                        <a:buNone/>
                      </a:pPr>
                      <a:endParaRPr lang="en-US" sz="2000" dirty="0"/>
                    </a:p>
                    <a:p>
                      <a:r>
                        <a:rPr lang="en-US" sz="2000" kern="1200" dirty="0">
                          <a:solidFill>
                            <a:schemeClr val="dk1"/>
                          </a:solidFill>
                          <a:effectLst/>
                          <a:latin typeface="Consolas" panose="020B0609020204030204" pitchFamily="49" charset="0"/>
                          <a:ea typeface="+mn-ea"/>
                          <a:cs typeface="Consolas" panose="020B0609020204030204" pitchFamily="49" charset="0"/>
                        </a:rPr>
                        <a:t>[vxs5308@submit-010 ~]$ </a:t>
                      </a:r>
                      <a:r>
                        <a:rPr lang="en-US" sz="2000" kern="1200" dirty="0" err="1">
                          <a:solidFill>
                            <a:schemeClr val="dk1"/>
                          </a:solidFill>
                          <a:effectLst/>
                          <a:latin typeface="Consolas" panose="020B0609020204030204" pitchFamily="49" charset="0"/>
                          <a:ea typeface="+mn-ea"/>
                          <a:cs typeface="Consolas" panose="020B0609020204030204" pitchFamily="49" charset="0"/>
                        </a:rPr>
                        <a:t>sysctl</a:t>
                      </a:r>
                      <a:r>
                        <a:rPr lang="en-US" sz="2000" kern="1200" dirty="0">
                          <a:solidFill>
                            <a:schemeClr val="dk1"/>
                          </a:solidFill>
                          <a:effectLst/>
                          <a:latin typeface="Consolas" panose="020B0609020204030204" pitchFamily="49" charset="0"/>
                          <a:ea typeface="+mn-ea"/>
                          <a:cs typeface="Consolas" panose="020B0609020204030204" pitchFamily="49" charset="0"/>
                        </a:rPr>
                        <a:t> -a | grep -</a:t>
                      </a:r>
                      <a:r>
                        <a:rPr lang="en-US" sz="2000" kern="1200" dirty="0" err="1">
                          <a:solidFill>
                            <a:schemeClr val="dk1"/>
                          </a:solidFill>
                          <a:effectLst/>
                          <a:latin typeface="Consolas" panose="020B0609020204030204" pitchFamily="49" charset="0"/>
                          <a:ea typeface="+mn-ea"/>
                          <a:cs typeface="Consolas" panose="020B0609020204030204" pitchFamily="49" charset="0"/>
                        </a:rPr>
                        <a:t>i</a:t>
                      </a:r>
                      <a:r>
                        <a:rPr lang="en-US" sz="2000" kern="1200" dirty="0">
                          <a:solidFill>
                            <a:schemeClr val="dk1"/>
                          </a:solidFill>
                          <a:effectLst/>
                          <a:latin typeface="Consolas" panose="020B0609020204030204" pitchFamily="49" charset="0"/>
                          <a:ea typeface="+mn-ea"/>
                          <a:cs typeface="Consolas" panose="020B0609020204030204" pitchFamily="49" charset="0"/>
                        </a:rPr>
                        <a:t> </a:t>
                      </a:r>
                      <a:r>
                        <a:rPr lang="en-US" sz="2000" kern="1200" dirty="0" err="1">
                          <a:solidFill>
                            <a:schemeClr val="dk1"/>
                          </a:solidFill>
                          <a:effectLst/>
                          <a:latin typeface="Consolas" panose="020B0609020204030204" pitchFamily="49" charset="0"/>
                          <a:ea typeface="+mn-ea"/>
                          <a:cs typeface="Consolas" panose="020B0609020204030204" pitchFamily="49" charset="0"/>
                        </a:rPr>
                        <a:t>icmp_msgs</a:t>
                      </a:r>
                      <a:endParaRPr lang="en-US" sz="2000" kern="1200" dirty="0">
                        <a:solidFill>
                          <a:schemeClr val="dk1"/>
                        </a:solidFill>
                        <a:effectLst/>
                        <a:latin typeface="Consolas" panose="020B0609020204030204" pitchFamily="49" charset="0"/>
                        <a:ea typeface="+mn-ea"/>
                        <a:cs typeface="Consolas" panose="020B0609020204030204" pitchFamily="49" charset="0"/>
                      </a:endParaRPr>
                    </a:p>
                    <a:p>
                      <a:r>
                        <a:rPr lang="en-US" sz="2000" kern="1200" dirty="0">
                          <a:solidFill>
                            <a:schemeClr val="dk1"/>
                          </a:solidFill>
                          <a:effectLst/>
                          <a:latin typeface="Consolas" panose="020B0609020204030204" pitchFamily="49" charset="0"/>
                          <a:ea typeface="+mn-ea"/>
                          <a:cs typeface="Consolas" panose="020B0609020204030204" pitchFamily="49" charset="0"/>
                        </a:rPr>
                        <a:t>net.ipv4.icmp_msgs_burst = 50</a:t>
                      </a:r>
                    </a:p>
                    <a:p>
                      <a:r>
                        <a:rPr lang="en-US" sz="2000" kern="1200" dirty="0">
                          <a:solidFill>
                            <a:schemeClr val="dk1"/>
                          </a:solidFill>
                          <a:effectLst/>
                          <a:latin typeface="Consolas" panose="020B0609020204030204" pitchFamily="49" charset="0"/>
                          <a:ea typeface="+mn-ea"/>
                          <a:cs typeface="Consolas" panose="020B0609020204030204" pitchFamily="49" charset="0"/>
                        </a:rPr>
                        <a:t>net.ipv4.icmp_msgs_per_sec = 1000</a:t>
                      </a:r>
                    </a:p>
                    <a:p>
                      <a:pPr marL="0" lvl="0" indent="0">
                        <a:buFont typeface="Arial" panose="020B0604020202020204" pitchFamily="34" charset="0"/>
                        <a:buNone/>
                      </a:pPr>
                      <a:endParaRPr lang="en-US" sz="2000" dirty="0"/>
                    </a:p>
                    <a:p>
                      <a:pPr marL="285750" lvl="0" indent="-285750">
                        <a:buFont typeface="Arial" panose="020B0604020202020204" pitchFamily="34" charset="0"/>
                        <a:buChar char="•"/>
                      </a:pPr>
                      <a:r>
                        <a:rPr lang="en-US" sz="2000" b="1" dirty="0">
                          <a:solidFill>
                            <a:srgbClr val="FF0000"/>
                          </a:solidFill>
                        </a:rPr>
                        <a:t>Follows a token bucket filter</a:t>
                      </a:r>
                    </a:p>
                  </a:txBody>
                  <a:tcPr/>
                </a:tc>
                <a:extLst>
                  <a:ext uri="{0D108BD9-81ED-4DB2-BD59-A6C34878D82A}">
                    <a16:rowId xmlns:a16="http://schemas.microsoft.com/office/drawing/2014/main" val="2754154983"/>
                  </a:ext>
                </a:extLst>
              </a:tr>
              <a:tr h="377699">
                <a:tc>
                  <a:txBody>
                    <a:bodyPr/>
                    <a:lstStyle/>
                    <a:p>
                      <a:r>
                        <a:rPr lang="en-US" sz="2000" dirty="0"/>
                        <a:t>MAC OS</a:t>
                      </a:r>
                    </a:p>
                  </a:txBody>
                  <a:tcPr/>
                </a:tc>
                <a:tc>
                  <a:txBody>
                    <a:bodyPr/>
                    <a:lstStyle/>
                    <a:p>
                      <a:r>
                        <a:rPr lang="en-US" sz="2000" dirty="0"/>
                        <a:t>250</a:t>
                      </a:r>
                    </a:p>
                  </a:txBody>
                  <a:tcPr/>
                </a:tc>
                <a:extLst>
                  <a:ext uri="{0D108BD9-81ED-4DB2-BD59-A6C34878D82A}">
                    <a16:rowId xmlns:a16="http://schemas.microsoft.com/office/drawing/2014/main" val="1874740197"/>
                  </a:ext>
                </a:extLst>
              </a:tr>
              <a:tr h="377699">
                <a:tc>
                  <a:txBody>
                    <a:bodyPr/>
                    <a:lstStyle/>
                    <a:p>
                      <a:r>
                        <a:rPr lang="en-US" sz="2000" dirty="0"/>
                        <a:t>FreeBSD</a:t>
                      </a:r>
                    </a:p>
                  </a:txBody>
                  <a:tcPr/>
                </a:tc>
                <a:tc>
                  <a:txBody>
                    <a:bodyPr/>
                    <a:lstStyle/>
                    <a:p>
                      <a:r>
                        <a:rPr lang="en-US" sz="2000" dirty="0"/>
                        <a:t>200</a:t>
                      </a:r>
                    </a:p>
                  </a:txBody>
                  <a:tcPr/>
                </a:tc>
                <a:extLst>
                  <a:ext uri="{0D108BD9-81ED-4DB2-BD59-A6C34878D82A}">
                    <a16:rowId xmlns:a16="http://schemas.microsoft.com/office/drawing/2014/main" val="374260477"/>
                  </a:ext>
                </a:extLst>
              </a:tr>
              <a:tr h="377699">
                <a:tc>
                  <a:txBody>
                    <a:bodyPr/>
                    <a:lstStyle/>
                    <a:p>
                      <a:r>
                        <a:rPr lang="en-US" sz="2000" dirty="0"/>
                        <a:t>Windows Server</a:t>
                      </a:r>
                    </a:p>
                  </a:txBody>
                  <a:tcPr/>
                </a:tc>
                <a:tc>
                  <a:txBody>
                    <a:bodyPr/>
                    <a:lstStyle/>
                    <a:p>
                      <a:r>
                        <a:rPr lang="en-US" sz="2000" dirty="0"/>
                        <a:t>200</a:t>
                      </a:r>
                    </a:p>
                  </a:txBody>
                  <a:tcPr/>
                </a:tc>
                <a:extLst>
                  <a:ext uri="{0D108BD9-81ED-4DB2-BD59-A6C34878D82A}">
                    <a16:rowId xmlns:a16="http://schemas.microsoft.com/office/drawing/2014/main" val="674226269"/>
                  </a:ext>
                </a:extLst>
              </a:tr>
            </a:tbl>
          </a:graphicData>
        </a:graphic>
      </p:graphicFrame>
    </p:spTree>
    <p:extLst>
      <p:ext uri="{BB962C8B-B14F-4D97-AF65-F5344CB8AC3E}">
        <p14:creationId xmlns:p14="http://schemas.microsoft.com/office/powerpoint/2010/main" val="299027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A8881-0E61-3F46-BD82-4565802DCB98}"/>
              </a:ext>
            </a:extLst>
          </p:cNvPr>
          <p:cNvSpPr>
            <a:spLocks noGrp="1"/>
          </p:cNvSpPr>
          <p:nvPr>
            <p:ph type="title"/>
          </p:nvPr>
        </p:nvSpPr>
        <p:spPr>
          <a:xfrm>
            <a:off x="838200" y="169183"/>
            <a:ext cx="10515600" cy="908504"/>
          </a:xfrm>
        </p:spPr>
        <p:txBody>
          <a:bodyPr/>
          <a:lstStyle/>
          <a:p>
            <a:r>
              <a:rPr lang="en-US" b="1" dirty="0"/>
              <a:t>Software Driven Protection against Port Scan</a:t>
            </a:r>
          </a:p>
        </p:txBody>
      </p:sp>
      <p:sp>
        <p:nvSpPr>
          <p:cNvPr id="3" name="Content Placeholder 2">
            <a:extLst>
              <a:ext uri="{FF2B5EF4-FFF2-40B4-BE49-F238E27FC236}">
                <a16:creationId xmlns:a16="http://schemas.microsoft.com/office/drawing/2014/main" id="{1F84DD81-1198-A443-9F51-CD2C53473F1B}"/>
              </a:ext>
            </a:extLst>
          </p:cNvPr>
          <p:cNvSpPr>
            <a:spLocks noGrp="1"/>
          </p:cNvSpPr>
          <p:nvPr>
            <p:ph idx="1"/>
          </p:nvPr>
        </p:nvSpPr>
        <p:spPr>
          <a:xfrm>
            <a:off x="838200" y="1273630"/>
            <a:ext cx="10515600" cy="5219244"/>
          </a:xfrm>
        </p:spPr>
        <p:txBody>
          <a:bodyPr>
            <a:normAutofit fontScale="92500" lnSpcReduction="20000"/>
          </a:bodyPr>
          <a:lstStyle/>
          <a:p>
            <a:pPr marL="0" indent="0" algn="ctr">
              <a:buNone/>
            </a:pPr>
            <a:r>
              <a:rPr lang="en-US" i="1" dirty="0"/>
              <a:t>RFC 8085 further states – “Many operating systems also allow a UDP socket to be connected, i.e., to bind a UDP socket to a specific pair of addresses and ports”</a:t>
            </a:r>
          </a:p>
          <a:p>
            <a:pPr marL="0" indent="0" algn="ctr">
              <a:buNone/>
            </a:pPr>
            <a:endParaRPr lang="en-US" i="1" dirty="0"/>
          </a:p>
          <a:p>
            <a:pPr marL="0" indent="0" algn="ctr">
              <a:buNone/>
            </a:pPr>
            <a:r>
              <a:rPr lang="en-US" b="1" dirty="0"/>
              <a:t>modern socket APIs allow </a:t>
            </a:r>
            <a:r>
              <a:rPr lang="en-US" b="1" dirty="0">
                <a:solidFill>
                  <a:srgbClr val="FF0000"/>
                </a:solidFill>
              </a:rPr>
              <a:t>connect() </a:t>
            </a:r>
            <a:r>
              <a:rPr lang="en-US" b="1" dirty="0"/>
              <a:t>on a UDP socket </a:t>
            </a:r>
          </a:p>
          <a:p>
            <a:pPr marL="0" indent="0" algn="ctr">
              <a:buNone/>
            </a:pPr>
            <a:endParaRPr lang="en-US" i="1" dirty="0"/>
          </a:p>
          <a:p>
            <a:pPr marL="0" indent="0">
              <a:buNone/>
            </a:pPr>
            <a:r>
              <a:rPr lang="en-US" dirty="0"/>
              <a:t>OS accepts packets only based on filtered IP and port</a:t>
            </a:r>
          </a:p>
          <a:p>
            <a:r>
              <a:rPr lang="en-US" dirty="0"/>
              <a:t>Rejects with ICMP port unreachable in other cases</a:t>
            </a:r>
          </a:p>
          <a:p>
            <a:endParaRPr lang="en-US" i="1" dirty="0"/>
          </a:p>
          <a:p>
            <a:pPr marL="0" indent="0" algn="ctr">
              <a:buNone/>
            </a:pPr>
            <a:r>
              <a:rPr lang="en-US" dirty="0">
                <a:solidFill>
                  <a:schemeClr val="accent6"/>
                </a:solidFill>
              </a:rPr>
              <a:t>This effectively prevents the source port of a DNS query from being scanned directly.</a:t>
            </a:r>
          </a:p>
          <a:p>
            <a:pPr marL="0" indent="0" algn="ctr">
              <a:buNone/>
            </a:pPr>
            <a:endParaRPr lang="en-US" dirty="0">
              <a:solidFill>
                <a:schemeClr val="accent6"/>
              </a:solidFill>
            </a:endParaRPr>
          </a:p>
          <a:p>
            <a:pPr marL="0" indent="0" algn="ctr">
              <a:buNone/>
            </a:pPr>
            <a:r>
              <a:rPr lang="en-US" dirty="0">
                <a:solidFill>
                  <a:srgbClr val="FF0000"/>
                </a:solidFill>
              </a:rPr>
              <a:t>Among dnsmasq, unbound and bind, only bind uses connect() </a:t>
            </a:r>
          </a:p>
          <a:p>
            <a:pPr marL="0" indent="0">
              <a:buNone/>
            </a:pPr>
            <a:endParaRPr lang="en-US" i="1" dirty="0"/>
          </a:p>
        </p:txBody>
      </p:sp>
    </p:spTree>
    <p:extLst>
      <p:ext uri="{BB962C8B-B14F-4D97-AF65-F5344CB8AC3E}">
        <p14:creationId xmlns:p14="http://schemas.microsoft.com/office/powerpoint/2010/main" val="4294899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C94856-200D-405A-AB35-F9553D46E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717D948-6E15-0741-9E47-C7D1085FBF1C}"/>
              </a:ext>
            </a:extLst>
          </p:cNvPr>
          <p:cNvSpPr>
            <a:spLocks noGrp="1"/>
          </p:cNvSpPr>
          <p:nvPr>
            <p:ph idx="1"/>
          </p:nvPr>
        </p:nvSpPr>
        <p:spPr>
          <a:xfrm>
            <a:off x="765051" y="2286000"/>
            <a:ext cx="6015897" cy="3844800"/>
          </a:xfrm>
          <a:effectLst>
            <a:outerShdw sx="1000" sy="1000" algn="ctr" rotWithShape="0">
              <a:schemeClr val="bg1"/>
            </a:outerShdw>
          </a:effectLst>
        </p:spPr>
        <p:txBody>
          <a:bodyPr>
            <a:normAutofit/>
          </a:bodyPr>
          <a:lstStyle/>
          <a:p>
            <a:pPr marL="0" indent="0" algn="ctr">
              <a:buNone/>
            </a:pPr>
            <a:r>
              <a:rPr lang="en-US" sz="4400" u="sng" dirty="0">
                <a:solidFill>
                  <a:schemeClr val="tx1">
                    <a:alpha val="60000"/>
                  </a:schemeClr>
                </a:solidFill>
              </a:rPr>
              <a:t>Part 1</a:t>
            </a:r>
          </a:p>
          <a:p>
            <a:pPr marL="0" indent="0" algn="ctr">
              <a:buNone/>
            </a:pPr>
            <a:r>
              <a:rPr lang="en-US" sz="4400" dirty="0">
                <a:solidFill>
                  <a:schemeClr val="tx1">
                    <a:alpha val="60000"/>
                  </a:schemeClr>
                </a:solidFill>
              </a:rPr>
              <a:t>Inferring DNS query source port</a:t>
            </a:r>
          </a:p>
        </p:txBody>
      </p:sp>
      <p:pic>
        <p:nvPicPr>
          <p:cNvPr id="5" name="Picture 4" descr="Magnifying glass and question mark">
            <a:extLst>
              <a:ext uri="{FF2B5EF4-FFF2-40B4-BE49-F238E27FC236}">
                <a16:creationId xmlns:a16="http://schemas.microsoft.com/office/drawing/2014/main" id="{CFCDEE1E-50D8-9231-9BFA-C9CEC1A0490A}"/>
              </a:ext>
            </a:extLst>
          </p:cNvPr>
          <p:cNvPicPr>
            <a:picLocks noChangeAspect="1"/>
          </p:cNvPicPr>
          <p:nvPr/>
        </p:nvPicPr>
        <p:blipFill rotWithShape="1">
          <a:blip r:embed="rId3"/>
          <a:srcRect l="32130" r="28482"/>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lnTo>
                  <a:pt x="0" y="0"/>
                </a:lnTo>
                <a:close/>
              </a:path>
            </a:pathLst>
          </a:custGeom>
        </p:spPr>
      </p:pic>
    </p:spTree>
    <p:extLst>
      <p:ext uri="{BB962C8B-B14F-4D97-AF65-F5344CB8AC3E}">
        <p14:creationId xmlns:p14="http://schemas.microsoft.com/office/powerpoint/2010/main" val="3788775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B01251-DE4E-3940-8C5D-7C8BB78C4B31}"/>
              </a:ext>
            </a:extLst>
          </p:cNvPr>
          <p:cNvSpPr>
            <a:spLocks noGrp="1"/>
          </p:cNvSpPr>
          <p:nvPr>
            <p:ph idx="1"/>
          </p:nvPr>
        </p:nvSpPr>
        <p:spPr>
          <a:xfrm>
            <a:off x="838200" y="440871"/>
            <a:ext cx="10515600" cy="865415"/>
          </a:xfrm>
        </p:spPr>
        <p:txBody>
          <a:bodyPr>
            <a:normAutofit lnSpcReduction="10000"/>
          </a:bodyPr>
          <a:lstStyle/>
          <a:p>
            <a:pPr marL="0" indent="0">
              <a:buNone/>
            </a:pPr>
            <a:r>
              <a:rPr lang="en-US" sz="2600" i="1" dirty="0"/>
              <a:t>In absence of connect(), any IP can probe a source port(unbound, dnsmasq)</a:t>
            </a:r>
          </a:p>
          <a:p>
            <a:pPr marL="0" indent="0" algn="ctr">
              <a:buNone/>
            </a:pPr>
            <a:r>
              <a:rPr lang="en-US" sz="2600" b="1" i="1" dirty="0">
                <a:solidFill>
                  <a:srgbClr val="FF0000"/>
                </a:solidFill>
              </a:rPr>
              <a:t>For faster scan : Need to bypass per IP rate limit</a:t>
            </a:r>
          </a:p>
        </p:txBody>
      </p:sp>
      <p:sp>
        <p:nvSpPr>
          <p:cNvPr id="6" name="TextBox 5">
            <a:extLst>
              <a:ext uri="{FF2B5EF4-FFF2-40B4-BE49-F238E27FC236}">
                <a16:creationId xmlns:a16="http://schemas.microsoft.com/office/drawing/2014/main" id="{029DD88B-A9D6-2041-AF56-8CBFDA409FA8}"/>
              </a:ext>
            </a:extLst>
          </p:cNvPr>
          <p:cNvSpPr txBox="1"/>
          <p:nvPr/>
        </p:nvSpPr>
        <p:spPr>
          <a:xfrm>
            <a:off x="1351791" y="1877786"/>
            <a:ext cx="184731" cy="646331"/>
          </a:xfrm>
          <a:prstGeom prst="rect">
            <a:avLst/>
          </a:prstGeom>
          <a:noFill/>
        </p:spPr>
        <p:txBody>
          <a:bodyPr wrap="none" rtlCol="0">
            <a:spAutoFit/>
          </a:bodyPr>
          <a:lstStyle/>
          <a:p>
            <a:endParaRPr lang="en-US" dirty="0"/>
          </a:p>
          <a:p>
            <a:endParaRPr lang="en-US" dirty="0"/>
          </a:p>
        </p:txBody>
      </p:sp>
      <p:graphicFrame>
        <p:nvGraphicFramePr>
          <p:cNvPr id="8" name="Table 7">
            <a:extLst>
              <a:ext uri="{FF2B5EF4-FFF2-40B4-BE49-F238E27FC236}">
                <a16:creationId xmlns:a16="http://schemas.microsoft.com/office/drawing/2014/main" id="{D121E4EC-58CE-104E-BAEB-43B1E4DED9D9}"/>
              </a:ext>
            </a:extLst>
          </p:cNvPr>
          <p:cNvGraphicFramePr>
            <a:graphicFrameLocks noGrp="1"/>
          </p:cNvGraphicFramePr>
          <p:nvPr>
            <p:extLst>
              <p:ext uri="{D42A27DB-BD31-4B8C-83A1-F6EECF244321}">
                <p14:modId xmlns:p14="http://schemas.microsoft.com/office/powerpoint/2010/main" val="3526526559"/>
              </p:ext>
            </p:extLst>
          </p:nvPr>
        </p:nvGraphicFramePr>
        <p:xfrm>
          <a:off x="620484" y="1649185"/>
          <a:ext cx="10989129" cy="3902529"/>
        </p:xfrm>
        <a:graphic>
          <a:graphicData uri="http://schemas.openxmlformats.org/drawingml/2006/table">
            <a:tbl>
              <a:tblPr firstRow="1" bandRow="1">
                <a:tableStyleId>{073A0DAA-6AF3-43AB-8588-CEC1D06C72B9}</a:tableStyleId>
              </a:tblPr>
              <a:tblGrid>
                <a:gridCol w="4572001">
                  <a:extLst>
                    <a:ext uri="{9D8B030D-6E8A-4147-A177-3AD203B41FA5}">
                      <a16:colId xmlns:a16="http://schemas.microsoft.com/office/drawing/2014/main" val="1502121582"/>
                    </a:ext>
                  </a:extLst>
                </a:gridCol>
                <a:gridCol w="6417128">
                  <a:extLst>
                    <a:ext uri="{9D8B030D-6E8A-4147-A177-3AD203B41FA5}">
                      <a16:colId xmlns:a16="http://schemas.microsoft.com/office/drawing/2014/main" val="511219485"/>
                    </a:ext>
                  </a:extLst>
                </a:gridCol>
              </a:tblGrid>
              <a:tr h="702129">
                <a:tc>
                  <a:txBody>
                    <a:bodyPr/>
                    <a:lstStyle/>
                    <a:p>
                      <a:pPr algn="ctr"/>
                      <a:r>
                        <a:rPr lang="en-US" sz="3200" dirty="0"/>
                        <a:t>Case </a:t>
                      </a:r>
                    </a:p>
                  </a:txBody>
                  <a:tcPr/>
                </a:tc>
                <a:tc>
                  <a:txBody>
                    <a:bodyPr/>
                    <a:lstStyle/>
                    <a:p>
                      <a:pPr algn="ctr"/>
                      <a:r>
                        <a:rPr lang="en-US" sz="3200" dirty="0"/>
                        <a:t>Solution</a:t>
                      </a:r>
                    </a:p>
                  </a:txBody>
                  <a:tcPr/>
                </a:tc>
                <a:extLst>
                  <a:ext uri="{0D108BD9-81ED-4DB2-BD59-A6C34878D82A}">
                    <a16:rowId xmlns:a16="http://schemas.microsoft.com/office/drawing/2014/main" val="1696717152"/>
                  </a:ext>
                </a:extLst>
              </a:tr>
              <a:tr h="1551215">
                <a:tc>
                  <a:txBody>
                    <a:bodyPr/>
                    <a:lstStyle/>
                    <a:p>
                      <a:pPr algn="l"/>
                      <a:r>
                        <a:rPr lang="en-US" sz="2400" dirty="0"/>
                        <a:t>Attacker owns multiple IP Addresses or single IPv6 address</a:t>
                      </a:r>
                    </a:p>
                  </a:txBody>
                  <a:tcPr/>
                </a:tc>
                <a:tc>
                  <a:txBody>
                    <a:bodyPr/>
                    <a:lstStyle/>
                    <a:p>
                      <a:pPr algn="l"/>
                      <a:r>
                        <a:rPr lang="en-US" sz="2400" dirty="0"/>
                        <a:t>Trivial to bypass</a:t>
                      </a:r>
                    </a:p>
                    <a:p>
                      <a:pPr algn="l"/>
                      <a:r>
                        <a:rPr lang="en-US" sz="2400" dirty="0"/>
                        <a:t>In case of IPv6,</a:t>
                      </a:r>
                    </a:p>
                    <a:p>
                      <a:pPr marL="285750" indent="-285750" algn="l">
                        <a:buFont typeface="Arial" panose="020B0604020202020204" pitchFamily="34" charset="0"/>
                        <a:buChar char="•"/>
                      </a:pPr>
                      <a:r>
                        <a:rPr lang="en-US" sz="2400" dirty="0"/>
                        <a:t>Each LAN has /64 prefix</a:t>
                      </a:r>
                    </a:p>
                    <a:p>
                      <a:pPr marL="742950" lvl="1" indent="-285750" algn="l">
                        <a:buFont typeface="Arial" panose="020B0604020202020204" pitchFamily="34" charset="0"/>
                        <a:buChar char="•"/>
                      </a:pPr>
                      <a:r>
                        <a:rPr lang="en-US" sz="2400" dirty="0"/>
                        <a:t>2^64 public IP addresses</a:t>
                      </a:r>
                    </a:p>
                  </a:txBody>
                  <a:tcPr/>
                </a:tc>
                <a:extLst>
                  <a:ext uri="{0D108BD9-81ED-4DB2-BD59-A6C34878D82A}">
                    <a16:rowId xmlns:a16="http://schemas.microsoft.com/office/drawing/2014/main" val="1417958525"/>
                  </a:ext>
                </a:extLst>
              </a:tr>
              <a:tr h="718743">
                <a:tc>
                  <a:txBody>
                    <a:bodyPr/>
                    <a:lstStyle/>
                    <a:p>
                      <a:pPr algn="l"/>
                      <a:r>
                        <a:rPr lang="en-US" sz="2400" dirty="0"/>
                        <a:t>Attacker owns only a single IPv4 address</a:t>
                      </a:r>
                    </a:p>
                  </a:txBody>
                  <a:tcPr/>
                </a:tc>
                <a:tc>
                  <a:txBody>
                    <a:bodyPr/>
                    <a:lstStyle/>
                    <a:p>
                      <a:pPr algn="l"/>
                      <a:r>
                        <a:rPr lang="en-US" sz="2400" dirty="0"/>
                        <a:t>Ask for multiple IP addresses using </a:t>
                      </a:r>
                      <a:r>
                        <a:rPr lang="en-US" sz="2400" b="1" dirty="0"/>
                        <a:t>DHCP</a:t>
                      </a:r>
                    </a:p>
                    <a:p>
                      <a:pPr algn="l"/>
                      <a:r>
                        <a:rPr lang="en-US" sz="2400" b="1" dirty="0"/>
                        <a:t>Ex: Home network</a:t>
                      </a:r>
                    </a:p>
                  </a:txBody>
                  <a:tcPr/>
                </a:tc>
                <a:extLst>
                  <a:ext uri="{0D108BD9-81ED-4DB2-BD59-A6C34878D82A}">
                    <a16:rowId xmlns:a16="http://schemas.microsoft.com/office/drawing/2014/main" val="2010231313"/>
                  </a:ext>
                </a:extLst>
              </a:tr>
              <a:tr h="718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Attacker owns only a single IPv4 address, and above method fails</a:t>
                      </a:r>
                    </a:p>
                  </a:txBody>
                  <a:tcPr/>
                </a:tc>
                <a:tc>
                  <a:txBody>
                    <a:bodyPr/>
                    <a:lstStyle/>
                    <a:p>
                      <a:pPr algn="l"/>
                      <a:r>
                        <a:rPr lang="en-US" sz="2400" dirty="0"/>
                        <a:t>Leverage IP spoofing to bypass per IP rate limit</a:t>
                      </a:r>
                    </a:p>
                    <a:p>
                      <a:pPr algn="l"/>
                      <a:r>
                        <a:rPr lang="en-US" sz="2400" dirty="0"/>
                        <a:t>Use global rate limit to infer the correct hit</a:t>
                      </a:r>
                    </a:p>
                  </a:txBody>
                  <a:tcPr/>
                </a:tc>
                <a:extLst>
                  <a:ext uri="{0D108BD9-81ED-4DB2-BD59-A6C34878D82A}">
                    <a16:rowId xmlns:a16="http://schemas.microsoft.com/office/drawing/2014/main" val="2111479993"/>
                  </a:ext>
                </a:extLst>
              </a:tr>
            </a:tbl>
          </a:graphicData>
        </a:graphic>
      </p:graphicFrame>
      <p:sp>
        <p:nvSpPr>
          <p:cNvPr id="9" name="TextBox 8">
            <a:extLst>
              <a:ext uri="{FF2B5EF4-FFF2-40B4-BE49-F238E27FC236}">
                <a16:creationId xmlns:a16="http://schemas.microsoft.com/office/drawing/2014/main" id="{3053D96F-3906-8548-8E59-BA53A3178E2B}"/>
              </a:ext>
            </a:extLst>
          </p:cNvPr>
          <p:cNvSpPr txBox="1"/>
          <p:nvPr/>
        </p:nvSpPr>
        <p:spPr>
          <a:xfrm>
            <a:off x="2661557" y="5602225"/>
            <a:ext cx="6516336" cy="584775"/>
          </a:xfrm>
          <a:prstGeom prst="rect">
            <a:avLst/>
          </a:prstGeom>
          <a:noFill/>
        </p:spPr>
        <p:txBody>
          <a:bodyPr wrap="none" rtlCol="0">
            <a:spAutoFit/>
          </a:bodyPr>
          <a:lstStyle/>
          <a:p>
            <a:r>
              <a:rPr lang="en-US" sz="3200" b="1" u="sng" dirty="0">
                <a:hlinkClick r:id="rId3" action="ppaction://hlinksldjump"/>
              </a:rPr>
              <a:t>Techniques to bypass per IP rate limit</a:t>
            </a:r>
            <a:endParaRPr lang="en-US" sz="3200" b="1" u="sng" dirty="0"/>
          </a:p>
        </p:txBody>
      </p:sp>
    </p:spTree>
    <p:extLst>
      <p:ext uri="{BB962C8B-B14F-4D97-AF65-F5344CB8AC3E}">
        <p14:creationId xmlns:p14="http://schemas.microsoft.com/office/powerpoint/2010/main" val="3389782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654E5A-310B-5D44-AD4A-A61327019EC4}"/>
              </a:ext>
            </a:extLst>
          </p:cNvPr>
          <p:cNvSpPr txBox="1"/>
          <p:nvPr/>
        </p:nvSpPr>
        <p:spPr>
          <a:xfrm>
            <a:off x="3432868" y="124357"/>
            <a:ext cx="6072688" cy="769441"/>
          </a:xfrm>
          <a:prstGeom prst="rect">
            <a:avLst/>
          </a:prstGeom>
          <a:noFill/>
        </p:spPr>
        <p:txBody>
          <a:bodyPr wrap="none" rtlCol="0">
            <a:spAutoFit/>
          </a:bodyPr>
          <a:lstStyle/>
          <a:p>
            <a:r>
              <a:rPr lang="en-US" sz="2600" b="1" u="sng" dirty="0"/>
              <a:t>Fast Port Scanning of an Open Source Port </a:t>
            </a:r>
          </a:p>
          <a:p>
            <a:endParaRPr lang="en-US" dirty="0"/>
          </a:p>
        </p:txBody>
      </p:sp>
      <p:sp>
        <p:nvSpPr>
          <p:cNvPr id="8" name="TextBox 7">
            <a:extLst>
              <a:ext uri="{FF2B5EF4-FFF2-40B4-BE49-F238E27FC236}">
                <a16:creationId xmlns:a16="http://schemas.microsoft.com/office/drawing/2014/main" id="{8B3597C5-3372-D749-9451-5B532D571C2C}"/>
              </a:ext>
            </a:extLst>
          </p:cNvPr>
          <p:cNvSpPr txBox="1"/>
          <p:nvPr/>
        </p:nvSpPr>
        <p:spPr>
          <a:xfrm>
            <a:off x="2137827" y="6444985"/>
            <a:ext cx="8042010" cy="369332"/>
          </a:xfrm>
          <a:prstGeom prst="rect">
            <a:avLst/>
          </a:prstGeom>
          <a:noFill/>
        </p:spPr>
        <p:txBody>
          <a:bodyPr wrap="none" rtlCol="0">
            <a:spAutoFit/>
          </a:bodyPr>
          <a:lstStyle/>
          <a:p>
            <a:r>
              <a:rPr lang="en-US" i="1" dirty="0"/>
              <a:t>[ Inspired by DNS Cache Poisoning Attack Reloaded: Revolutions with Side Channels ]</a:t>
            </a:r>
          </a:p>
        </p:txBody>
      </p:sp>
      <p:sp>
        <p:nvSpPr>
          <p:cNvPr id="9" name="TextBox 8">
            <a:extLst>
              <a:ext uri="{FF2B5EF4-FFF2-40B4-BE49-F238E27FC236}">
                <a16:creationId xmlns:a16="http://schemas.microsoft.com/office/drawing/2014/main" id="{B84B86B4-EB8D-8A4B-8851-332A84032717}"/>
              </a:ext>
            </a:extLst>
          </p:cNvPr>
          <p:cNvSpPr txBox="1"/>
          <p:nvPr/>
        </p:nvSpPr>
        <p:spPr>
          <a:xfrm>
            <a:off x="1803825" y="5636177"/>
            <a:ext cx="8567346" cy="830997"/>
          </a:xfrm>
          <a:prstGeom prst="rect">
            <a:avLst/>
          </a:prstGeom>
          <a:noFill/>
        </p:spPr>
        <p:txBody>
          <a:bodyPr wrap="none" rtlCol="0">
            <a:spAutoFit/>
          </a:bodyPr>
          <a:lstStyle/>
          <a:p>
            <a:pPr algn="ctr"/>
            <a:r>
              <a:rPr lang="en-US" sz="2400" b="1" dirty="0">
                <a:solidFill>
                  <a:srgbClr val="FF0000"/>
                </a:solidFill>
              </a:rPr>
              <a:t>Effectively in 60+ seconds we can scan the entire port range </a:t>
            </a:r>
          </a:p>
          <a:p>
            <a:pPr algn="ctr"/>
            <a:r>
              <a:rPr lang="en-US" sz="2400" b="1" dirty="0">
                <a:solidFill>
                  <a:srgbClr val="FF0000"/>
                </a:solidFill>
              </a:rPr>
              <a:t>and attack can be repeated with better prob of success each time </a:t>
            </a:r>
          </a:p>
        </p:txBody>
      </p:sp>
      <p:pic>
        <p:nvPicPr>
          <p:cNvPr id="15" name="Picture 14">
            <a:extLst>
              <a:ext uri="{FF2B5EF4-FFF2-40B4-BE49-F238E27FC236}">
                <a16:creationId xmlns:a16="http://schemas.microsoft.com/office/drawing/2014/main" id="{890687C7-2A84-2443-8792-41CB4116B19D}"/>
              </a:ext>
            </a:extLst>
          </p:cNvPr>
          <p:cNvPicPr>
            <a:picLocks noChangeAspect="1"/>
          </p:cNvPicPr>
          <p:nvPr/>
        </p:nvPicPr>
        <p:blipFill>
          <a:blip r:embed="rId3"/>
          <a:stretch>
            <a:fillRect/>
          </a:stretch>
        </p:blipFill>
        <p:spPr>
          <a:xfrm>
            <a:off x="1077687" y="974150"/>
            <a:ext cx="10189028" cy="4499550"/>
          </a:xfrm>
          <a:prstGeom prst="rect">
            <a:avLst/>
          </a:prstGeom>
        </p:spPr>
      </p:pic>
    </p:spTree>
    <p:extLst>
      <p:ext uri="{BB962C8B-B14F-4D97-AF65-F5344CB8AC3E}">
        <p14:creationId xmlns:p14="http://schemas.microsoft.com/office/powerpoint/2010/main" val="3786313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43242-AAA0-AB4E-B568-35892CC02829}"/>
              </a:ext>
            </a:extLst>
          </p:cNvPr>
          <p:cNvSpPr>
            <a:spLocks noGrp="1"/>
          </p:cNvSpPr>
          <p:nvPr>
            <p:ph type="title"/>
          </p:nvPr>
        </p:nvSpPr>
        <p:spPr/>
        <p:txBody>
          <a:bodyPr/>
          <a:lstStyle/>
          <a:p>
            <a:pPr algn="ctr"/>
            <a:r>
              <a:rPr lang="en-US" b="1" dirty="0"/>
              <a:t>Some things to consider</a:t>
            </a:r>
          </a:p>
        </p:txBody>
      </p:sp>
      <p:sp>
        <p:nvSpPr>
          <p:cNvPr id="3" name="Content Placeholder 2">
            <a:extLst>
              <a:ext uri="{FF2B5EF4-FFF2-40B4-BE49-F238E27FC236}">
                <a16:creationId xmlns:a16="http://schemas.microsoft.com/office/drawing/2014/main" id="{F15620BA-BB79-3B4E-B14A-0D5F15F081DC}"/>
              </a:ext>
            </a:extLst>
          </p:cNvPr>
          <p:cNvSpPr>
            <a:spLocks noGrp="1"/>
          </p:cNvSpPr>
          <p:nvPr>
            <p:ph idx="1"/>
          </p:nvPr>
        </p:nvSpPr>
        <p:spPr/>
        <p:txBody>
          <a:bodyPr/>
          <a:lstStyle/>
          <a:p>
            <a:r>
              <a:rPr lang="en-US" dirty="0"/>
              <a:t>send 50 spoofed probing packets and the verification packet in a burst</a:t>
            </a:r>
          </a:p>
          <a:p>
            <a:pPr lvl="1"/>
            <a:r>
              <a:rPr lang="en-US" dirty="0"/>
              <a:t>so that they are all processed within a 20𝑚𝑠 window</a:t>
            </a:r>
          </a:p>
          <a:p>
            <a:pPr lvl="2"/>
            <a:r>
              <a:rPr lang="en-US" dirty="0"/>
              <a:t>otherwise, the victim may start recovering additional tokens</a:t>
            </a:r>
          </a:p>
          <a:p>
            <a:r>
              <a:rPr lang="en-US" dirty="0"/>
              <a:t>Wait for 50 max tokens to recover</a:t>
            </a:r>
          </a:p>
          <a:p>
            <a:r>
              <a:rPr lang="en-US" dirty="0"/>
              <a:t>Use Binary search to narrow down to the exact port</a:t>
            </a:r>
          </a:p>
          <a:p>
            <a:pPr marL="0" indent="0">
              <a:buNone/>
            </a:pPr>
            <a:endParaRPr lang="en-US" dirty="0"/>
          </a:p>
          <a:p>
            <a:pPr marL="0" indent="0">
              <a:buNone/>
            </a:pPr>
            <a:r>
              <a:rPr lang="en-US" b="1" u="sng" dirty="0"/>
              <a:t>Other practical Issues</a:t>
            </a:r>
          </a:p>
          <a:p>
            <a:r>
              <a:rPr lang="en-US" dirty="0"/>
              <a:t>Noise, delay, packet reordering</a:t>
            </a:r>
          </a:p>
          <a:p>
            <a:pPr lvl="1"/>
            <a:r>
              <a:rPr lang="en-US" dirty="0"/>
              <a:t>Can result in false positives and negatives</a:t>
            </a:r>
          </a:p>
        </p:txBody>
      </p:sp>
    </p:spTree>
    <p:extLst>
      <p:ext uri="{BB962C8B-B14F-4D97-AF65-F5344CB8AC3E}">
        <p14:creationId xmlns:p14="http://schemas.microsoft.com/office/powerpoint/2010/main" val="2936800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DDF03-9DAB-054B-8AB2-F8D5E6B6ABB4}"/>
              </a:ext>
            </a:extLst>
          </p:cNvPr>
          <p:cNvSpPr>
            <a:spLocks noGrp="1"/>
          </p:cNvSpPr>
          <p:nvPr>
            <p:ph type="title"/>
          </p:nvPr>
        </p:nvSpPr>
        <p:spPr/>
        <p:txBody>
          <a:bodyPr/>
          <a:lstStyle/>
          <a:p>
            <a:pPr algn="ctr"/>
            <a:r>
              <a:rPr lang="en-US" b="1" u="sng" dirty="0"/>
              <a:t>Fast Port Scanning of a  Private Source Port </a:t>
            </a:r>
            <a:endParaRPr lang="en-US" dirty="0"/>
          </a:p>
        </p:txBody>
      </p:sp>
      <p:sp>
        <p:nvSpPr>
          <p:cNvPr id="3" name="Content Placeholder 2">
            <a:extLst>
              <a:ext uri="{FF2B5EF4-FFF2-40B4-BE49-F238E27FC236}">
                <a16:creationId xmlns:a16="http://schemas.microsoft.com/office/drawing/2014/main" id="{CC3A9E1E-F35C-6741-9027-E89C5B2413CE}"/>
              </a:ext>
            </a:extLst>
          </p:cNvPr>
          <p:cNvSpPr>
            <a:spLocks noGrp="1"/>
          </p:cNvSpPr>
          <p:nvPr>
            <p:ph idx="1"/>
          </p:nvPr>
        </p:nvSpPr>
        <p:spPr>
          <a:xfrm>
            <a:off x="838200" y="1825625"/>
            <a:ext cx="10515600" cy="4134304"/>
          </a:xfrm>
        </p:spPr>
        <p:txBody>
          <a:bodyPr/>
          <a:lstStyle/>
          <a:p>
            <a:r>
              <a:rPr lang="en-US" dirty="0"/>
              <a:t>connect() effectively makes a UDP port private to the remote peer</a:t>
            </a:r>
          </a:p>
          <a:p>
            <a:pPr lvl="1"/>
            <a:r>
              <a:rPr lang="en-US" dirty="0"/>
              <a:t>voids the previous method since IP spoofing won’t work.</a:t>
            </a:r>
          </a:p>
          <a:p>
            <a:r>
              <a:rPr lang="en-US" b="1" u="sng" dirty="0"/>
              <a:t>Idea</a:t>
            </a:r>
          </a:p>
          <a:p>
            <a:pPr lvl="1"/>
            <a:r>
              <a:rPr lang="en-US" dirty="0"/>
              <a:t>Use the </a:t>
            </a:r>
            <a:r>
              <a:rPr lang="en-US" b="1" dirty="0">
                <a:solidFill>
                  <a:srgbClr val="FF0000"/>
                </a:solidFill>
              </a:rPr>
              <a:t>source IP of the upstream DNS server </a:t>
            </a:r>
            <a:r>
              <a:rPr lang="en-US" dirty="0"/>
              <a:t>for spoofed DNS packets.</a:t>
            </a:r>
          </a:p>
          <a:p>
            <a:pPr lvl="1"/>
            <a:r>
              <a:rPr lang="en-US" dirty="0"/>
              <a:t>Repeat previous test with Auth NS IP + different source ports</a:t>
            </a:r>
          </a:p>
          <a:p>
            <a:pPr lvl="2"/>
            <a:r>
              <a:rPr lang="en-US" b="1" dirty="0"/>
              <a:t>Use global rate limit as the side channel</a:t>
            </a:r>
          </a:p>
          <a:p>
            <a:pPr marL="914400" lvl="2" indent="0">
              <a:buNone/>
            </a:pPr>
            <a:endParaRPr lang="en-US" b="1" dirty="0"/>
          </a:p>
          <a:p>
            <a:pPr marL="914400" lvl="2" indent="0">
              <a:buNone/>
            </a:pPr>
            <a:endParaRPr lang="en-US" b="1" dirty="0"/>
          </a:p>
          <a:p>
            <a:pPr marL="914400" lvl="2" indent="0">
              <a:buNone/>
            </a:pPr>
            <a:endParaRPr lang="en-US" b="1" dirty="0"/>
          </a:p>
          <a:p>
            <a:pPr marL="914400" lvl="2" indent="0">
              <a:buNone/>
            </a:pPr>
            <a:endParaRPr lang="en-US" b="1" dirty="0"/>
          </a:p>
        </p:txBody>
      </p:sp>
      <p:pic>
        <p:nvPicPr>
          <p:cNvPr id="5" name="Graphic 4" descr="Badge Tick1 with solid fill">
            <a:extLst>
              <a:ext uri="{FF2B5EF4-FFF2-40B4-BE49-F238E27FC236}">
                <a16:creationId xmlns:a16="http://schemas.microsoft.com/office/drawing/2014/main" id="{4AF45664-AAC5-4E42-A354-76B2CDACA5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61015" y="4474028"/>
            <a:ext cx="914400" cy="914400"/>
          </a:xfrm>
          <a:prstGeom prst="rect">
            <a:avLst/>
          </a:prstGeom>
        </p:spPr>
      </p:pic>
      <p:pic>
        <p:nvPicPr>
          <p:cNvPr id="7" name="Graphic 6" descr="Badge Question Mark with solid fill">
            <a:extLst>
              <a:ext uri="{FF2B5EF4-FFF2-40B4-BE49-F238E27FC236}">
                <a16:creationId xmlns:a16="http://schemas.microsoft.com/office/drawing/2014/main" id="{9BEE72AF-360E-2A48-A86B-FD0C57F8B1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0015" y="4474028"/>
            <a:ext cx="914400" cy="914400"/>
          </a:xfrm>
          <a:prstGeom prst="rect">
            <a:avLst/>
          </a:prstGeom>
        </p:spPr>
      </p:pic>
    </p:spTree>
    <p:extLst>
      <p:ext uri="{BB962C8B-B14F-4D97-AF65-F5344CB8AC3E}">
        <p14:creationId xmlns:p14="http://schemas.microsoft.com/office/powerpoint/2010/main" val="3663417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9F47135-E00D-7D44-B114-8A469F46A58B}"/>
              </a:ext>
            </a:extLst>
          </p:cNvPr>
          <p:cNvSpPr txBox="1">
            <a:spLocks noGrp="1"/>
          </p:cNvSpPr>
          <p:nvPr>
            <p:ph idx="1"/>
          </p:nvPr>
        </p:nvSpPr>
        <p:spPr>
          <a:xfrm>
            <a:off x="1066800" y="816429"/>
            <a:ext cx="9726252" cy="480131"/>
          </a:xfrm>
          <a:prstGeom prst="rect">
            <a:avLst/>
          </a:prstGeom>
          <a:noFill/>
        </p:spPr>
        <p:txBody>
          <a:bodyPr wrap="none" rtlCol="0">
            <a:spAutoFit/>
          </a:bodyPr>
          <a:lstStyle/>
          <a:p>
            <a:pPr marL="0" indent="0" algn="ctr">
              <a:buNone/>
            </a:pPr>
            <a:r>
              <a:rPr lang="en-US" b="1" i="1" dirty="0">
                <a:solidFill>
                  <a:srgbClr val="FF0000"/>
                </a:solidFill>
              </a:rPr>
              <a:t>Per IP rate limit restricts it to a low speed of one port per second</a:t>
            </a:r>
          </a:p>
        </p:txBody>
      </p:sp>
      <p:pic>
        <p:nvPicPr>
          <p:cNvPr id="6" name="Graphic 5" descr="Sad face outline with solid fill">
            <a:extLst>
              <a:ext uri="{FF2B5EF4-FFF2-40B4-BE49-F238E27FC236}">
                <a16:creationId xmlns:a16="http://schemas.microsoft.com/office/drawing/2014/main" id="{AEC18D63-21B7-C142-A97D-7E9FE8A4D4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2726" y="1296560"/>
            <a:ext cx="914400" cy="914400"/>
          </a:xfrm>
          <a:prstGeom prst="rect">
            <a:avLst/>
          </a:prstGeom>
        </p:spPr>
      </p:pic>
      <p:sp>
        <p:nvSpPr>
          <p:cNvPr id="7" name="TextBox 6">
            <a:extLst>
              <a:ext uri="{FF2B5EF4-FFF2-40B4-BE49-F238E27FC236}">
                <a16:creationId xmlns:a16="http://schemas.microsoft.com/office/drawing/2014/main" id="{F7197CBE-320F-0145-AA49-3BCAA875C920}"/>
              </a:ext>
            </a:extLst>
          </p:cNvPr>
          <p:cNvSpPr txBox="1"/>
          <p:nvPr/>
        </p:nvSpPr>
        <p:spPr>
          <a:xfrm>
            <a:off x="2557371" y="2691091"/>
            <a:ext cx="7077258" cy="523220"/>
          </a:xfrm>
          <a:prstGeom prst="rect">
            <a:avLst/>
          </a:prstGeom>
          <a:noFill/>
        </p:spPr>
        <p:txBody>
          <a:bodyPr wrap="none" rtlCol="0">
            <a:spAutoFit/>
          </a:bodyPr>
          <a:lstStyle/>
          <a:p>
            <a:r>
              <a:rPr lang="en-US" sz="2800" b="1" dirty="0"/>
              <a:t>But there was a </a:t>
            </a:r>
            <a:r>
              <a:rPr lang="en-US" sz="2800" b="1" dirty="0">
                <a:hlinkClick r:id="rId5"/>
              </a:rPr>
              <a:t>catch</a:t>
            </a:r>
            <a:r>
              <a:rPr lang="en-US" sz="2800" b="1" dirty="0"/>
              <a:t> in the implementation !!</a:t>
            </a:r>
          </a:p>
        </p:txBody>
      </p:sp>
      <p:pic>
        <p:nvPicPr>
          <p:cNvPr id="9" name="Graphic 8" descr="Person with idea with solid fill">
            <a:extLst>
              <a:ext uri="{FF2B5EF4-FFF2-40B4-BE49-F238E27FC236}">
                <a16:creationId xmlns:a16="http://schemas.microsoft.com/office/drawing/2014/main" id="{39AC8291-BF8F-6647-BF30-EC90067970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42723" y="3237242"/>
            <a:ext cx="914400" cy="914400"/>
          </a:xfrm>
          <a:prstGeom prst="rect">
            <a:avLst/>
          </a:prstGeom>
        </p:spPr>
      </p:pic>
      <p:sp>
        <p:nvSpPr>
          <p:cNvPr id="10" name="TextBox 9">
            <a:extLst>
              <a:ext uri="{FF2B5EF4-FFF2-40B4-BE49-F238E27FC236}">
                <a16:creationId xmlns:a16="http://schemas.microsoft.com/office/drawing/2014/main" id="{70BECE18-A83E-8049-A43F-97FF223F1035}"/>
              </a:ext>
            </a:extLst>
          </p:cNvPr>
          <p:cNvSpPr txBox="1"/>
          <p:nvPr/>
        </p:nvSpPr>
        <p:spPr>
          <a:xfrm>
            <a:off x="449646" y="4564243"/>
            <a:ext cx="11292707" cy="1846659"/>
          </a:xfrm>
          <a:prstGeom prst="rect">
            <a:avLst/>
          </a:prstGeom>
          <a:noFill/>
        </p:spPr>
        <p:txBody>
          <a:bodyPr wrap="none" rtlCol="0">
            <a:spAutoFit/>
          </a:bodyPr>
          <a:lstStyle/>
          <a:p>
            <a:pPr marL="285750" indent="-285750">
              <a:buFont typeface="Arial" panose="020B0604020202020204" pitchFamily="34" charset="0"/>
              <a:buChar char="•"/>
            </a:pPr>
            <a:r>
              <a:rPr lang="en-US" sz="2400" dirty="0"/>
              <a:t>global rate limit is checked prior to the per-IP rate limit</a:t>
            </a:r>
          </a:p>
          <a:p>
            <a:pPr marL="742950" lvl="1" indent="-285750">
              <a:buFont typeface="Arial" panose="020B0604020202020204" pitchFamily="34" charset="0"/>
              <a:buChar char="•"/>
            </a:pPr>
            <a:r>
              <a:rPr lang="en-US" sz="2400" dirty="0"/>
              <a:t>One global rate limit token gets deducted irrespective of per IP rate limit restriction</a:t>
            </a:r>
          </a:p>
          <a:p>
            <a:pPr lvl="1"/>
            <a:endParaRPr lang="en-US" sz="2400" dirty="0"/>
          </a:p>
          <a:p>
            <a:pPr marL="285750" indent="-285750">
              <a:buFont typeface="Arial" panose="020B0604020202020204" pitchFamily="34" charset="0"/>
              <a:buChar char="•"/>
            </a:pPr>
            <a:r>
              <a:rPr lang="en-US" sz="2400" dirty="0"/>
              <a:t>Was done to prevent the expensive per-IP-rate-limit check across RBL tree structure </a:t>
            </a:r>
          </a:p>
          <a:p>
            <a:endParaRPr lang="en-US" dirty="0"/>
          </a:p>
        </p:txBody>
      </p:sp>
    </p:spTree>
    <p:extLst>
      <p:ext uri="{BB962C8B-B14F-4D97-AF65-F5344CB8AC3E}">
        <p14:creationId xmlns:p14="http://schemas.microsoft.com/office/powerpoint/2010/main" val="3354643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225461-1606-E641-BE8B-1EC3B49CD482}"/>
              </a:ext>
            </a:extLst>
          </p:cNvPr>
          <p:cNvPicPr>
            <a:picLocks noChangeAspect="1"/>
          </p:cNvPicPr>
          <p:nvPr/>
        </p:nvPicPr>
        <p:blipFill>
          <a:blip r:embed="rId3"/>
          <a:stretch>
            <a:fillRect/>
          </a:stretch>
        </p:blipFill>
        <p:spPr>
          <a:xfrm>
            <a:off x="1240972" y="193391"/>
            <a:ext cx="10058400" cy="5064409"/>
          </a:xfrm>
          <a:prstGeom prst="rect">
            <a:avLst/>
          </a:prstGeom>
        </p:spPr>
      </p:pic>
      <p:sp>
        <p:nvSpPr>
          <p:cNvPr id="6" name="Rectangle 5">
            <a:extLst>
              <a:ext uri="{FF2B5EF4-FFF2-40B4-BE49-F238E27FC236}">
                <a16:creationId xmlns:a16="http://schemas.microsoft.com/office/drawing/2014/main" id="{34A52DCA-BBCE-504D-A746-67D9EDD13B2C}"/>
              </a:ext>
            </a:extLst>
          </p:cNvPr>
          <p:cNvSpPr/>
          <p:nvPr/>
        </p:nvSpPr>
        <p:spPr>
          <a:xfrm>
            <a:off x="2106386" y="6438653"/>
            <a:ext cx="8588829" cy="369332"/>
          </a:xfrm>
          <a:prstGeom prst="rect">
            <a:avLst/>
          </a:prstGeom>
        </p:spPr>
        <p:txBody>
          <a:bodyPr wrap="square">
            <a:spAutoFit/>
          </a:bodyPr>
          <a:lstStyle/>
          <a:p>
            <a:r>
              <a:rPr lang="en-US" i="1" dirty="0"/>
              <a:t>[ Inspired by DNS Cache Poisoning Attack Reloaded: Revolutions with Side Channels ]</a:t>
            </a:r>
          </a:p>
        </p:txBody>
      </p:sp>
      <p:pic>
        <p:nvPicPr>
          <p:cNvPr id="7" name="Graphic 6" descr="Badge Question Mark with solid fill">
            <a:hlinkClick r:id="rId4" action="ppaction://hlinksldjump"/>
            <a:extLst>
              <a:ext uri="{FF2B5EF4-FFF2-40B4-BE49-F238E27FC236}">
                <a16:creationId xmlns:a16="http://schemas.microsoft.com/office/drawing/2014/main" id="{9E5A8D9F-F97D-1747-87B6-8FB41899F5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8043" y="5626391"/>
            <a:ext cx="729590" cy="729590"/>
          </a:xfrm>
          <a:prstGeom prst="rect">
            <a:avLst/>
          </a:prstGeom>
        </p:spPr>
      </p:pic>
    </p:spTree>
    <p:extLst>
      <p:ext uri="{BB962C8B-B14F-4D97-AF65-F5344CB8AC3E}">
        <p14:creationId xmlns:p14="http://schemas.microsoft.com/office/powerpoint/2010/main" val="509365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4CE1D2-983F-1441-B636-C9B98B6E948E}"/>
              </a:ext>
            </a:extLst>
          </p:cNvPr>
          <p:cNvPicPr>
            <a:picLocks noChangeAspect="1"/>
          </p:cNvPicPr>
          <p:nvPr/>
        </p:nvPicPr>
        <p:blipFill>
          <a:blip r:embed="rId2"/>
          <a:stretch>
            <a:fillRect/>
          </a:stretch>
        </p:blipFill>
        <p:spPr>
          <a:xfrm>
            <a:off x="2432957" y="325589"/>
            <a:ext cx="6534730" cy="5536368"/>
          </a:xfrm>
          <a:prstGeom prst="rect">
            <a:avLst/>
          </a:prstGeom>
        </p:spPr>
      </p:pic>
    </p:spTree>
    <p:extLst>
      <p:ext uri="{BB962C8B-B14F-4D97-AF65-F5344CB8AC3E}">
        <p14:creationId xmlns:p14="http://schemas.microsoft.com/office/powerpoint/2010/main" val="2573410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701C5D-B6A2-4347-8AEA-0F891BA79C52}"/>
              </a:ext>
            </a:extLst>
          </p:cNvPr>
          <p:cNvSpPr>
            <a:spLocks noGrp="1"/>
          </p:cNvSpPr>
          <p:nvPr>
            <p:ph idx="1"/>
          </p:nvPr>
        </p:nvSpPr>
        <p:spPr>
          <a:xfrm>
            <a:off x="648931" y="2438401"/>
            <a:ext cx="3667036" cy="3779520"/>
          </a:xfrm>
        </p:spPr>
        <p:txBody>
          <a:bodyPr>
            <a:normAutofit/>
          </a:bodyPr>
          <a:lstStyle/>
          <a:p>
            <a:pPr marL="0" indent="0" algn="ctr">
              <a:buNone/>
            </a:pPr>
            <a:r>
              <a:rPr lang="en-US" sz="3600" dirty="0"/>
              <a:t>Background</a:t>
            </a:r>
          </a:p>
        </p:txBody>
      </p:sp>
      <p:sp>
        <p:nvSpPr>
          <p:cNvPr id="43" name="Rectangle 34">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CD96FA5-3347-6F47-9DBF-77E3EFDCA2B3}"/>
              </a:ext>
            </a:extLst>
          </p:cNvPr>
          <p:cNvPicPr>
            <a:picLocks noChangeAspect="1"/>
          </p:cNvPicPr>
          <p:nvPr/>
        </p:nvPicPr>
        <p:blipFill rotWithShape="1">
          <a:blip r:embed="rId2"/>
          <a:srcRect l="22001" r="21738" b="-1"/>
          <a:stretch/>
        </p:blipFill>
        <p:spPr>
          <a:xfrm>
            <a:off x="4636008" y="0"/>
            <a:ext cx="7555992" cy="6857998"/>
          </a:xfrm>
          <a:prstGeom prst="rect">
            <a:avLst/>
          </a:prstGeom>
          <a:effectLst/>
        </p:spPr>
      </p:pic>
    </p:spTree>
    <p:extLst>
      <p:ext uri="{BB962C8B-B14F-4D97-AF65-F5344CB8AC3E}">
        <p14:creationId xmlns:p14="http://schemas.microsoft.com/office/powerpoint/2010/main" val="317225383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A9464B-5053-8F1C-19D8-14087BA56269}"/>
              </a:ext>
            </a:extLst>
          </p:cNvPr>
          <p:cNvPicPr>
            <a:picLocks noChangeAspect="1"/>
          </p:cNvPicPr>
          <p:nvPr/>
        </p:nvPicPr>
        <p:blipFill rotWithShape="1">
          <a:blip r:embed="rId2"/>
          <a:srcRect l="11180" r="9509"/>
          <a:stretch/>
        </p:blipFill>
        <p:spPr>
          <a:xfrm>
            <a:off x="1"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A7FB643-55B4-0546-9028-D1A01BCE4D71}"/>
              </a:ext>
            </a:extLst>
          </p:cNvPr>
          <p:cNvSpPr>
            <a:spLocks noGrp="1"/>
          </p:cNvSpPr>
          <p:nvPr>
            <p:ph idx="1"/>
          </p:nvPr>
        </p:nvSpPr>
        <p:spPr>
          <a:xfrm>
            <a:off x="7531610" y="2434201"/>
            <a:ext cx="3822189" cy="3742762"/>
          </a:xfrm>
        </p:spPr>
        <p:txBody>
          <a:bodyPr>
            <a:normAutofit/>
          </a:bodyPr>
          <a:lstStyle/>
          <a:p>
            <a:pPr marL="0" indent="0" algn="ctr">
              <a:buNone/>
            </a:pPr>
            <a:r>
              <a:rPr lang="en-US" sz="4400" u="sng" dirty="0"/>
              <a:t>Part 2</a:t>
            </a:r>
          </a:p>
          <a:p>
            <a:pPr marL="0" indent="0" algn="ctr">
              <a:buNone/>
            </a:pPr>
            <a:r>
              <a:rPr lang="en-US" sz="4400" dirty="0"/>
              <a:t>Extending the attack window</a:t>
            </a:r>
          </a:p>
          <a:p>
            <a:endParaRPr lang="en-US" sz="2000" dirty="0"/>
          </a:p>
        </p:txBody>
      </p:sp>
    </p:spTree>
    <p:extLst>
      <p:ext uri="{BB962C8B-B14F-4D97-AF65-F5344CB8AC3E}">
        <p14:creationId xmlns:p14="http://schemas.microsoft.com/office/powerpoint/2010/main" val="3469228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92F9DF-F7F5-FD45-A16B-1E0AD8A6D4E6}"/>
              </a:ext>
            </a:extLst>
          </p:cNvPr>
          <p:cNvSpPr>
            <a:spLocks noGrp="1"/>
          </p:cNvSpPr>
          <p:nvPr>
            <p:ph idx="1"/>
          </p:nvPr>
        </p:nvSpPr>
        <p:spPr>
          <a:xfrm>
            <a:off x="838200" y="636814"/>
            <a:ext cx="10515600" cy="5540149"/>
          </a:xfrm>
        </p:spPr>
        <p:txBody>
          <a:bodyPr/>
          <a:lstStyle/>
          <a:p>
            <a:pPr marL="0" indent="0" algn="ctr">
              <a:buNone/>
            </a:pPr>
            <a:r>
              <a:rPr lang="en-US" i="1" dirty="0"/>
              <a:t>“Injecting a rogue response is a race between attacker </a:t>
            </a:r>
          </a:p>
          <a:p>
            <a:pPr marL="0" indent="0" algn="ctr">
              <a:buNone/>
            </a:pPr>
            <a:r>
              <a:rPr lang="en-US" i="1" dirty="0"/>
              <a:t>and legitimate server”</a:t>
            </a:r>
          </a:p>
          <a:p>
            <a:pPr marL="0" indent="0" algn="ctr">
              <a:buNone/>
            </a:pPr>
            <a:r>
              <a:rPr lang="en-US" i="1" dirty="0"/>
              <a:t>( attack window )   ( #</a:t>
            </a:r>
            <a:r>
              <a:rPr lang="en-US" i="1" dirty="0" err="1"/>
              <a:t>ports_to_scan</a:t>
            </a:r>
            <a:r>
              <a:rPr lang="en-US" i="1" dirty="0"/>
              <a:t> )   ( </a:t>
            </a:r>
            <a:r>
              <a:rPr lang="en-US" i="1" dirty="0" err="1"/>
              <a:t>time_to_inject_records</a:t>
            </a:r>
            <a:r>
              <a:rPr lang="en-US" i="1" dirty="0"/>
              <a:t> ) </a:t>
            </a:r>
          </a:p>
          <a:p>
            <a:pPr marL="0" indent="0" algn="ctr">
              <a:buNone/>
            </a:pPr>
            <a:endParaRPr lang="en-US" i="1" dirty="0"/>
          </a:p>
          <a:p>
            <a:pPr marL="0" indent="0" algn="ctr">
              <a:buNone/>
            </a:pPr>
            <a:endParaRPr lang="en-US" b="1" u="sng" dirty="0"/>
          </a:p>
          <a:p>
            <a:pPr marL="0" indent="0" algn="ctr">
              <a:buNone/>
            </a:pPr>
            <a:r>
              <a:rPr lang="en-US" b="1" u="sng" dirty="0"/>
              <a:t>Goal</a:t>
            </a:r>
          </a:p>
          <a:p>
            <a:pPr marL="0" indent="0" algn="ctr">
              <a:buNone/>
            </a:pPr>
            <a:r>
              <a:rPr lang="en-US" b="1" dirty="0">
                <a:solidFill>
                  <a:srgbClr val="FF0000"/>
                </a:solidFill>
              </a:rPr>
              <a:t>Mute upstream server and prevent it from responding to </a:t>
            </a:r>
          </a:p>
          <a:p>
            <a:pPr marL="0" indent="0" algn="ctr">
              <a:buNone/>
            </a:pPr>
            <a:r>
              <a:rPr lang="en-US" b="1" dirty="0">
                <a:solidFill>
                  <a:srgbClr val="FF0000"/>
                </a:solidFill>
              </a:rPr>
              <a:t>DNS queries triggered by the attacker!!</a:t>
            </a:r>
          </a:p>
          <a:p>
            <a:pPr marL="0" indent="0" algn="ctr">
              <a:buNone/>
            </a:pPr>
            <a:endParaRPr lang="en-US" b="1" dirty="0">
              <a:solidFill>
                <a:srgbClr val="FF0000"/>
              </a:solidFill>
            </a:endParaRPr>
          </a:p>
          <a:p>
            <a:pPr marL="0" indent="0" algn="ctr">
              <a:buNone/>
            </a:pPr>
            <a:endParaRPr lang="en-US" b="1" dirty="0">
              <a:solidFill>
                <a:srgbClr val="FF0000"/>
              </a:solidFill>
            </a:endParaRPr>
          </a:p>
        </p:txBody>
      </p:sp>
      <p:cxnSp>
        <p:nvCxnSpPr>
          <p:cNvPr id="7" name="Straight Arrow Connector 6">
            <a:extLst>
              <a:ext uri="{FF2B5EF4-FFF2-40B4-BE49-F238E27FC236}">
                <a16:creationId xmlns:a16="http://schemas.microsoft.com/office/drawing/2014/main" id="{B47DC449-FC2A-1945-957F-DEB6D736529D}"/>
              </a:ext>
            </a:extLst>
          </p:cNvPr>
          <p:cNvCxnSpPr>
            <a:cxnSpLocks/>
          </p:cNvCxnSpPr>
          <p:nvPr/>
        </p:nvCxnSpPr>
        <p:spPr>
          <a:xfrm flipV="1">
            <a:off x="2764971" y="2073727"/>
            <a:ext cx="0" cy="310243"/>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C12FE13-3249-7D4D-9FFB-89413A3CA9A3}"/>
              </a:ext>
            </a:extLst>
          </p:cNvPr>
          <p:cNvCxnSpPr>
            <a:cxnSpLocks/>
          </p:cNvCxnSpPr>
          <p:nvPr/>
        </p:nvCxnSpPr>
        <p:spPr>
          <a:xfrm flipV="1">
            <a:off x="5480955" y="2106384"/>
            <a:ext cx="0" cy="310243"/>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CF5B68D-3314-684D-8C38-7D4020A5AEF5}"/>
              </a:ext>
            </a:extLst>
          </p:cNvPr>
          <p:cNvCxnSpPr>
            <a:cxnSpLocks/>
          </p:cNvCxnSpPr>
          <p:nvPr/>
        </p:nvCxnSpPr>
        <p:spPr>
          <a:xfrm flipV="1">
            <a:off x="8866412" y="2106384"/>
            <a:ext cx="0" cy="310243"/>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248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86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D3E97-E065-414D-9AC6-3CCE7AC577EA}"/>
              </a:ext>
            </a:extLst>
          </p:cNvPr>
          <p:cNvSpPr>
            <a:spLocks noGrp="1"/>
          </p:cNvSpPr>
          <p:nvPr>
            <p:ph type="title"/>
          </p:nvPr>
        </p:nvSpPr>
        <p:spPr>
          <a:xfrm>
            <a:off x="838200" y="365126"/>
            <a:ext cx="10515600" cy="973818"/>
          </a:xfrm>
        </p:spPr>
        <p:txBody>
          <a:bodyPr/>
          <a:lstStyle/>
          <a:p>
            <a:pPr algn="ctr"/>
            <a:r>
              <a:rPr lang="en-US" b="1" dirty="0"/>
              <a:t>Extending Window in a Forwarder Attack</a:t>
            </a:r>
          </a:p>
        </p:txBody>
      </p:sp>
      <p:pic>
        <p:nvPicPr>
          <p:cNvPr id="5" name="Content Placeholder 4">
            <a:extLst>
              <a:ext uri="{FF2B5EF4-FFF2-40B4-BE49-F238E27FC236}">
                <a16:creationId xmlns:a16="http://schemas.microsoft.com/office/drawing/2014/main" id="{044598FD-D0BE-E940-8F10-76B8B4CDCC68}"/>
              </a:ext>
            </a:extLst>
          </p:cNvPr>
          <p:cNvPicPr>
            <a:picLocks noGrp="1" noChangeAspect="1"/>
          </p:cNvPicPr>
          <p:nvPr>
            <p:ph idx="1"/>
          </p:nvPr>
        </p:nvPicPr>
        <p:blipFill>
          <a:blip r:embed="rId3"/>
          <a:stretch>
            <a:fillRect/>
          </a:stretch>
        </p:blipFill>
        <p:spPr>
          <a:xfrm>
            <a:off x="1121629" y="1467914"/>
            <a:ext cx="10232171" cy="3516724"/>
          </a:xfrm>
        </p:spPr>
      </p:pic>
      <p:sp>
        <p:nvSpPr>
          <p:cNvPr id="6" name="TextBox 5">
            <a:extLst>
              <a:ext uri="{FF2B5EF4-FFF2-40B4-BE49-F238E27FC236}">
                <a16:creationId xmlns:a16="http://schemas.microsoft.com/office/drawing/2014/main" id="{44E2E84E-2698-8A44-AEFE-FA519DEB9E1F}"/>
              </a:ext>
            </a:extLst>
          </p:cNvPr>
          <p:cNvSpPr txBox="1"/>
          <p:nvPr/>
        </p:nvSpPr>
        <p:spPr>
          <a:xfrm>
            <a:off x="1300785" y="5390086"/>
            <a:ext cx="9873857" cy="830997"/>
          </a:xfrm>
          <a:prstGeom prst="rect">
            <a:avLst/>
          </a:prstGeom>
          <a:noFill/>
        </p:spPr>
        <p:txBody>
          <a:bodyPr wrap="none" rtlCol="0">
            <a:spAutoFit/>
          </a:bodyPr>
          <a:lstStyle/>
          <a:p>
            <a:pPr algn="ctr"/>
            <a:r>
              <a:rPr lang="en-US" sz="2400" b="1" dirty="0"/>
              <a:t>DNS forwarders completely trust upstream resolvers for response validation</a:t>
            </a:r>
          </a:p>
          <a:p>
            <a:pPr algn="ctr"/>
            <a:r>
              <a:rPr lang="en-US" sz="2400" dirty="0"/>
              <a:t>Design choice to prevent duplication of effort</a:t>
            </a:r>
          </a:p>
        </p:txBody>
      </p:sp>
    </p:spTree>
    <p:extLst>
      <p:ext uri="{BB962C8B-B14F-4D97-AF65-F5344CB8AC3E}">
        <p14:creationId xmlns:p14="http://schemas.microsoft.com/office/powerpoint/2010/main" val="1278137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2A70CA-22CF-0847-A917-59FC4508C39D}"/>
              </a:ext>
            </a:extLst>
          </p:cNvPr>
          <p:cNvSpPr>
            <a:spLocks noGrp="1"/>
          </p:cNvSpPr>
          <p:nvPr>
            <p:ph idx="1"/>
          </p:nvPr>
        </p:nvSpPr>
        <p:spPr>
          <a:xfrm>
            <a:off x="838200" y="685800"/>
            <a:ext cx="10515600" cy="5491163"/>
          </a:xfrm>
        </p:spPr>
        <p:txBody>
          <a:bodyPr/>
          <a:lstStyle/>
          <a:p>
            <a:r>
              <a:rPr lang="en-US" dirty="0"/>
              <a:t>Most forwarders have a lenient timeout</a:t>
            </a:r>
          </a:p>
          <a:p>
            <a:pPr lvl="1"/>
            <a:r>
              <a:rPr lang="en-US" dirty="0"/>
              <a:t>dnsmasq : 1 min </a:t>
            </a:r>
          </a:p>
          <a:p>
            <a:r>
              <a:rPr lang="en-US" dirty="0"/>
              <a:t>Forwarder stops early if resolver fails first</a:t>
            </a:r>
          </a:p>
          <a:p>
            <a:pPr lvl="1"/>
            <a:r>
              <a:rPr lang="en-US" dirty="0"/>
              <a:t>Resolver timeout range : 5 to 30s</a:t>
            </a:r>
          </a:p>
          <a:p>
            <a:pPr lvl="2"/>
            <a:r>
              <a:rPr lang="en-US" dirty="0"/>
              <a:t>Triggers SERVFAIL or NXDOMAIN  </a:t>
            </a:r>
          </a:p>
        </p:txBody>
      </p:sp>
      <p:pic>
        <p:nvPicPr>
          <p:cNvPr id="5" name="Picture 4">
            <a:extLst>
              <a:ext uri="{FF2B5EF4-FFF2-40B4-BE49-F238E27FC236}">
                <a16:creationId xmlns:a16="http://schemas.microsoft.com/office/drawing/2014/main" id="{6C1B3829-9B66-DF43-A7A3-582A22DB876A}"/>
              </a:ext>
            </a:extLst>
          </p:cNvPr>
          <p:cNvPicPr>
            <a:picLocks noChangeAspect="1"/>
          </p:cNvPicPr>
          <p:nvPr/>
        </p:nvPicPr>
        <p:blipFill>
          <a:blip r:embed="rId3"/>
          <a:stretch>
            <a:fillRect/>
          </a:stretch>
        </p:blipFill>
        <p:spPr>
          <a:xfrm>
            <a:off x="1156607" y="3429000"/>
            <a:ext cx="9878785" cy="2363107"/>
          </a:xfrm>
          <a:prstGeom prst="rect">
            <a:avLst/>
          </a:prstGeom>
        </p:spPr>
      </p:pic>
    </p:spTree>
    <p:extLst>
      <p:ext uri="{BB962C8B-B14F-4D97-AF65-F5344CB8AC3E}">
        <p14:creationId xmlns:p14="http://schemas.microsoft.com/office/powerpoint/2010/main" val="1340498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oup 14">
            <a:extLst>
              <a:ext uri="{FF2B5EF4-FFF2-40B4-BE49-F238E27FC236}">
                <a16:creationId xmlns:a16="http://schemas.microsoft.com/office/drawing/2014/main" id="{92AAE609-C327-4952-BB48-254E9015A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93178" y="681628"/>
            <a:ext cx="1562267" cy="1172973"/>
            <a:chOff x="7493121" y="1000124"/>
            <a:chExt cx="1562267" cy="1172973"/>
          </a:xfrm>
        </p:grpSpPr>
        <p:sp>
          <p:nvSpPr>
            <p:cNvPr id="16" name="Freeform 5">
              <a:extLst>
                <a:ext uri="{FF2B5EF4-FFF2-40B4-BE49-F238E27FC236}">
                  <a16:creationId xmlns:a16="http://schemas.microsoft.com/office/drawing/2014/main" id="{94F06CAB-1C7B-4E12-B1B8-5F7067FDA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48448472-893D-4CE9-9024-B0F79813B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Title 1">
            <a:extLst>
              <a:ext uri="{FF2B5EF4-FFF2-40B4-BE49-F238E27FC236}">
                <a16:creationId xmlns:a16="http://schemas.microsoft.com/office/drawing/2014/main" id="{87BEB110-0E48-C249-90B6-7A06A0F87BAA}"/>
              </a:ext>
            </a:extLst>
          </p:cNvPr>
          <p:cNvSpPr>
            <a:spLocks noGrp="1"/>
          </p:cNvSpPr>
          <p:nvPr>
            <p:ph type="title"/>
          </p:nvPr>
        </p:nvSpPr>
        <p:spPr>
          <a:xfrm>
            <a:off x="539414" y="1270007"/>
            <a:ext cx="5845097" cy="4317987"/>
          </a:xfrm>
        </p:spPr>
        <p:txBody>
          <a:bodyPr vert="horz" lIns="91440" tIns="45720" rIns="91440" bIns="45720" rtlCol="0" anchor="ctr">
            <a:normAutofit/>
          </a:bodyPr>
          <a:lstStyle/>
          <a:p>
            <a:pPr algn="ctr"/>
            <a:r>
              <a:rPr lang="en-US" sz="7200" b="1" kern="1200" dirty="0">
                <a:solidFill>
                  <a:schemeClr val="bg1"/>
                </a:solidFill>
                <a:latin typeface="+mj-lt"/>
                <a:ea typeface="+mj-ea"/>
                <a:cs typeface="+mj-cs"/>
              </a:rPr>
              <a:t>Extending Window in a Resolver Attack</a:t>
            </a:r>
            <a:endParaRPr lang="en-US" sz="7200" kern="1200" dirty="0">
              <a:solidFill>
                <a:schemeClr val="bg1"/>
              </a:solidFill>
              <a:latin typeface="+mj-lt"/>
              <a:ea typeface="+mj-ea"/>
              <a:cs typeface="+mj-cs"/>
            </a:endParaRPr>
          </a:p>
        </p:txBody>
      </p:sp>
      <p:sp>
        <p:nvSpPr>
          <p:cNvPr id="7" name="TextBox 6">
            <a:extLst>
              <a:ext uri="{FF2B5EF4-FFF2-40B4-BE49-F238E27FC236}">
                <a16:creationId xmlns:a16="http://schemas.microsoft.com/office/drawing/2014/main" id="{87E42552-77A8-EF41-A0C8-F8716E9E7715}"/>
              </a:ext>
            </a:extLst>
          </p:cNvPr>
          <p:cNvSpPr txBox="1"/>
          <p:nvPr/>
        </p:nvSpPr>
        <p:spPr>
          <a:xfrm>
            <a:off x="7946669" y="2555578"/>
            <a:ext cx="3838167" cy="1200329"/>
          </a:xfrm>
          <a:prstGeom prst="rect">
            <a:avLst/>
          </a:prstGeom>
          <a:noFill/>
        </p:spPr>
        <p:txBody>
          <a:bodyPr wrap="none" rtlCol="0">
            <a:spAutoFit/>
          </a:bodyPr>
          <a:lstStyle/>
          <a:p>
            <a:r>
              <a:rPr lang="en-US" sz="3600" dirty="0"/>
              <a:t>Part 1 : Background</a:t>
            </a:r>
          </a:p>
          <a:p>
            <a:r>
              <a:rPr lang="en-US" sz="3600" dirty="0"/>
              <a:t>Part 2 : Attack</a:t>
            </a:r>
          </a:p>
        </p:txBody>
      </p:sp>
    </p:spTree>
    <p:extLst>
      <p:ext uri="{BB962C8B-B14F-4D97-AF65-F5344CB8AC3E}">
        <p14:creationId xmlns:p14="http://schemas.microsoft.com/office/powerpoint/2010/main" val="3305269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047B1F9-43D2-5842-8D54-6680614AA66B}"/>
              </a:ext>
            </a:extLst>
          </p:cNvPr>
          <p:cNvPicPr>
            <a:picLocks noGrp="1" noChangeAspect="1"/>
          </p:cNvPicPr>
          <p:nvPr>
            <p:ph idx="1"/>
          </p:nvPr>
        </p:nvPicPr>
        <p:blipFill>
          <a:blip r:embed="rId3"/>
          <a:stretch>
            <a:fillRect/>
          </a:stretch>
        </p:blipFill>
        <p:spPr>
          <a:xfrm>
            <a:off x="1420586" y="1399608"/>
            <a:ext cx="9933214" cy="4462349"/>
          </a:xfrm>
        </p:spPr>
      </p:pic>
      <p:sp>
        <p:nvSpPr>
          <p:cNvPr id="5" name="Title 4">
            <a:extLst>
              <a:ext uri="{FF2B5EF4-FFF2-40B4-BE49-F238E27FC236}">
                <a16:creationId xmlns:a16="http://schemas.microsoft.com/office/drawing/2014/main" id="{50908867-C513-2F4C-9B4D-E5A461566159}"/>
              </a:ext>
            </a:extLst>
          </p:cNvPr>
          <p:cNvSpPr>
            <a:spLocks noGrp="1"/>
          </p:cNvSpPr>
          <p:nvPr>
            <p:ph type="title"/>
          </p:nvPr>
        </p:nvSpPr>
        <p:spPr>
          <a:xfrm>
            <a:off x="838200" y="365125"/>
            <a:ext cx="10515600" cy="1034483"/>
          </a:xfrm>
        </p:spPr>
        <p:txBody>
          <a:bodyPr/>
          <a:lstStyle/>
          <a:p>
            <a:pPr algn="ctr"/>
            <a:r>
              <a:rPr lang="en-US" b="1" dirty="0"/>
              <a:t>DNS amplification attack</a:t>
            </a:r>
          </a:p>
        </p:txBody>
      </p:sp>
      <p:sp>
        <p:nvSpPr>
          <p:cNvPr id="8" name="TextBox 7">
            <a:extLst>
              <a:ext uri="{FF2B5EF4-FFF2-40B4-BE49-F238E27FC236}">
                <a16:creationId xmlns:a16="http://schemas.microsoft.com/office/drawing/2014/main" id="{99C009E9-38EA-5C49-A373-B07BFA36CB25}"/>
              </a:ext>
            </a:extLst>
          </p:cNvPr>
          <p:cNvSpPr txBox="1"/>
          <p:nvPr/>
        </p:nvSpPr>
        <p:spPr>
          <a:xfrm>
            <a:off x="2122715" y="6308209"/>
            <a:ext cx="7687682" cy="646331"/>
          </a:xfrm>
          <a:prstGeom prst="rect">
            <a:avLst/>
          </a:prstGeom>
          <a:noFill/>
        </p:spPr>
        <p:txBody>
          <a:bodyPr wrap="none" rtlCol="0">
            <a:spAutoFit/>
          </a:bodyPr>
          <a:lstStyle/>
          <a:p>
            <a:r>
              <a:rPr lang="en-US" dirty="0">
                <a:hlinkClick r:id="rId4"/>
              </a:rPr>
              <a:t>https://www.f5.com/labs/articles/education/what-is-a-dns-amplification-attack-</a:t>
            </a:r>
            <a:endParaRPr lang="en-US" dirty="0"/>
          </a:p>
          <a:p>
            <a:endParaRPr lang="en-US" dirty="0"/>
          </a:p>
        </p:txBody>
      </p:sp>
    </p:spTree>
    <p:extLst>
      <p:ext uri="{BB962C8B-B14F-4D97-AF65-F5344CB8AC3E}">
        <p14:creationId xmlns:p14="http://schemas.microsoft.com/office/powerpoint/2010/main" val="3604961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BF1422C-6ECC-9549-B502-322CA27400DB}"/>
              </a:ext>
            </a:extLst>
          </p:cNvPr>
          <p:cNvSpPr txBox="1">
            <a:spLocks noGrp="1"/>
          </p:cNvSpPr>
          <p:nvPr>
            <p:ph idx="1"/>
          </p:nvPr>
        </p:nvSpPr>
        <p:spPr>
          <a:xfrm>
            <a:off x="838200" y="719138"/>
            <a:ext cx="10412186" cy="4859279"/>
          </a:xfrm>
          <a:prstGeom prst="rect">
            <a:avLst/>
          </a:prstGeom>
          <a:noFill/>
        </p:spPr>
        <p:txBody>
          <a:bodyPr wrap="square" rtlCol="0">
            <a:spAutoFit/>
          </a:bodyPr>
          <a:lstStyle/>
          <a:p>
            <a:pPr marL="0" indent="0" algn="ctr">
              <a:buNone/>
            </a:pPr>
            <a:r>
              <a:rPr lang="en-US" sz="3200" b="1" dirty="0"/>
              <a:t>Response rate limiting to the rescue!!</a:t>
            </a:r>
          </a:p>
          <a:p>
            <a:r>
              <a:rPr lang="en-US" dirty="0"/>
              <a:t>RRL offers various features to control the way a server responds to DNS requests from the same client</a:t>
            </a:r>
          </a:p>
          <a:p>
            <a:endParaRPr lang="en-US" dirty="0"/>
          </a:p>
          <a:p>
            <a:r>
              <a:rPr lang="en-US" dirty="0"/>
              <a:t>Prevents someone from using your server to trigger a DOS attack on someone else</a:t>
            </a:r>
          </a:p>
          <a:p>
            <a:endParaRPr lang="en-US" dirty="0"/>
          </a:p>
          <a:p>
            <a:r>
              <a:rPr lang="en-US" dirty="0"/>
              <a:t>When a limit is reached</a:t>
            </a:r>
          </a:p>
          <a:p>
            <a:pPr lvl="1"/>
            <a:r>
              <a:rPr lang="en-US" dirty="0"/>
              <a:t>responses are dropped or truncated</a:t>
            </a:r>
          </a:p>
          <a:p>
            <a:pPr marL="0" indent="0">
              <a:buNone/>
            </a:pPr>
            <a:endParaRPr lang="en-US" sz="2800" b="1" dirty="0"/>
          </a:p>
        </p:txBody>
      </p:sp>
    </p:spTree>
    <p:extLst>
      <p:ext uri="{BB962C8B-B14F-4D97-AF65-F5344CB8AC3E}">
        <p14:creationId xmlns:p14="http://schemas.microsoft.com/office/powerpoint/2010/main" val="2342121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0E1E-70AB-9E4D-BF56-26D8080111BB}"/>
              </a:ext>
            </a:extLst>
          </p:cNvPr>
          <p:cNvSpPr>
            <a:spLocks noGrp="1"/>
          </p:cNvSpPr>
          <p:nvPr>
            <p:ph type="title"/>
          </p:nvPr>
        </p:nvSpPr>
        <p:spPr>
          <a:xfrm>
            <a:off x="838199" y="424916"/>
            <a:ext cx="10515600" cy="830997"/>
          </a:xfrm>
        </p:spPr>
        <p:txBody>
          <a:bodyPr/>
          <a:lstStyle/>
          <a:p>
            <a:pPr algn="ctr"/>
            <a:r>
              <a:rPr lang="en-US" b="1" dirty="0"/>
              <a:t>RRL : A hero once, now a villain!!</a:t>
            </a:r>
          </a:p>
        </p:txBody>
      </p:sp>
      <p:sp>
        <p:nvSpPr>
          <p:cNvPr id="6" name="TextBox 5">
            <a:extLst>
              <a:ext uri="{FF2B5EF4-FFF2-40B4-BE49-F238E27FC236}">
                <a16:creationId xmlns:a16="http://schemas.microsoft.com/office/drawing/2014/main" id="{585B52D2-B6CD-4F4E-B3BE-9F56691ADD05}"/>
              </a:ext>
            </a:extLst>
          </p:cNvPr>
          <p:cNvSpPr txBox="1"/>
          <p:nvPr/>
        </p:nvSpPr>
        <p:spPr>
          <a:xfrm>
            <a:off x="481693" y="5910564"/>
            <a:ext cx="11228614" cy="830997"/>
          </a:xfrm>
          <a:prstGeom prst="rect">
            <a:avLst/>
          </a:prstGeom>
          <a:noFill/>
        </p:spPr>
        <p:txBody>
          <a:bodyPr wrap="square" rtlCol="0">
            <a:spAutoFit/>
          </a:bodyPr>
          <a:lstStyle/>
          <a:p>
            <a:pPr algn="ctr"/>
            <a:r>
              <a:rPr lang="en-US" sz="2400" b="1" dirty="0"/>
              <a:t>Trivial to create a sufficiently high “loss rate” so that the resolver’s legitimate query </a:t>
            </a:r>
          </a:p>
          <a:p>
            <a:pPr algn="ctr"/>
            <a:r>
              <a:rPr lang="en-US" sz="2400" b="1" dirty="0"/>
              <a:t>has an extremely low probability of getting a response !! </a:t>
            </a:r>
          </a:p>
        </p:txBody>
      </p:sp>
      <p:pic>
        <p:nvPicPr>
          <p:cNvPr id="10" name="Picture 9">
            <a:extLst>
              <a:ext uri="{FF2B5EF4-FFF2-40B4-BE49-F238E27FC236}">
                <a16:creationId xmlns:a16="http://schemas.microsoft.com/office/drawing/2014/main" id="{8B8DBA75-7447-0F47-9885-D2C2EB483C28}"/>
              </a:ext>
            </a:extLst>
          </p:cNvPr>
          <p:cNvPicPr>
            <a:picLocks noChangeAspect="1"/>
          </p:cNvPicPr>
          <p:nvPr/>
        </p:nvPicPr>
        <p:blipFill>
          <a:blip r:embed="rId3"/>
          <a:stretch>
            <a:fillRect/>
          </a:stretch>
        </p:blipFill>
        <p:spPr>
          <a:xfrm>
            <a:off x="1621971" y="1273630"/>
            <a:ext cx="8948057" cy="4267280"/>
          </a:xfrm>
          <a:prstGeom prst="rect">
            <a:avLst/>
          </a:prstGeom>
        </p:spPr>
      </p:pic>
    </p:spTree>
    <p:extLst>
      <p:ext uri="{BB962C8B-B14F-4D97-AF65-F5344CB8AC3E}">
        <p14:creationId xmlns:p14="http://schemas.microsoft.com/office/powerpoint/2010/main" val="3582864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5">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F1E258-1211-B544-BF7C-B012AFA58442}"/>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b="1" kern="1200" dirty="0">
                <a:solidFill>
                  <a:schemeClr val="tx1"/>
                </a:solidFill>
                <a:latin typeface="+mj-lt"/>
                <a:ea typeface="+mj-ea"/>
                <a:cs typeface="+mj-cs"/>
              </a:rPr>
              <a:t>Defenses</a:t>
            </a:r>
          </a:p>
        </p:txBody>
      </p:sp>
      <p:pic>
        <p:nvPicPr>
          <p:cNvPr id="6" name="Graphic 5" descr="Lock">
            <a:extLst>
              <a:ext uri="{FF2B5EF4-FFF2-40B4-BE49-F238E27FC236}">
                <a16:creationId xmlns:a16="http://schemas.microsoft.com/office/drawing/2014/main" id="{6D366A9A-D7FE-D903-9845-B4B523626A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81382" y="557189"/>
            <a:ext cx="4629236" cy="4629236"/>
          </a:xfrm>
          <a:prstGeom prst="rect">
            <a:avLst/>
          </a:prstGeom>
        </p:spPr>
      </p:pic>
    </p:spTree>
    <p:extLst>
      <p:ext uri="{BB962C8B-B14F-4D97-AF65-F5344CB8AC3E}">
        <p14:creationId xmlns:p14="http://schemas.microsoft.com/office/powerpoint/2010/main" val="2470457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6C8ED3-E3E7-FB44-A1C5-3B518AFD796D}"/>
              </a:ext>
            </a:extLst>
          </p:cNvPr>
          <p:cNvSpPr>
            <a:spLocks noGrp="1"/>
          </p:cNvSpPr>
          <p:nvPr>
            <p:ph idx="1"/>
          </p:nvPr>
        </p:nvSpPr>
        <p:spPr>
          <a:xfrm>
            <a:off x="838200" y="734786"/>
            <a:ext cx="10515600" cy="5682343"/>
          </a:xfrm>
        </p:spPr>
        <p:txBody>
          <a:bodyPr>
            <a:normAutofit fontScale="92500" lnSpcReduction="20000"/>
          </a:bodyPr>
          <a:lstStyle/>
          <a:p>
            <a:r>
              <a:rPr lang="en-US" b="1" dirty="0"/>
              <a:t>0x20 encoding</a:t>
            </a:r>
          </a:p>
          <a:p>
            <a:pPr lvl="1"/>
            <a:r>
              <a:rPr lang="en-US" dirty="0"/>
              <a:t>Randomization of capitalization of letters in the domain names</a:t>
            </a:r>
          </a:p>
          <a:p>
            <a:pPr lvl="1"/>
            <a:r>
              <a:rPr lang="en-US" dirty="0"/>
              <a:t>Issue</a:t>
            </a:r>
          </a:p>
          <a:p>
            <a:pPr lvl="2"/>
            <a:r>
              <a:rPr lang="en-US" dirty="0"/>
              <a:t>significant compatibility issues with auth name servers</a:t>
            </a:r>
          </a:p>
          <a:p>
            <a:r>
              <a:rPr lang="en-US" b="1" dirty="0"/>
              <a:t>DNS Sec</a:t>
            </a:r>
          </a:p>
          <a:p>
            <a:pPr lvl="1"/>
            <a:r>
              <a:rPr lang="en-US" dirty="0"/>
              <a:t>registrants digitally sign information they put into the DNS</a:t>
            </a:r>
          </a:p>
          <a:p>
            <a:pPr lvl="1"/>
            <a:r>
              <a:rPr lang="en-US" dirty="0"/>
              <a:t>need to be enabled on both resolver and authoritative server</a:t>
            </a:r>
          </a:p>
          <a:p>
            <a:pPr lvl="1"/>
            <a:r>
              <a:rPr lang="en-US" dirty="0"/>
              <a:t>Issue</a:t>
            </a:r>
          </a:p>
          <a:p>
            <a:pPr lvl="2"/>
            <a:r>
              <a:rPr lang="en-US" dirty="0"/>
              <a:t>only a small fraction of domains are signed </a:t>
            </a:r>
          </a:p>
          <a:p>
            <a:pPr lvl="2"/>
            <a:r>
              <a:rPr lang="en-US" dirty="0"/>
              <a:t>Very less % of the resolvers enabling DNSSEC actually validate the received records.</a:t>
            </a:r>
          </a:p>
          <a:p>
            <a:pPr lvl="2"/>
            <a:endParaRPr lang="en-US" dirty="0"/>
          </a:p>
          <a:p>
            <a:r>
              <a:rPr lang="en-US" b="1" dirty="0"/>
              <a:t>DNS Cookie option</a:t>
            </a:r>
          </a:p>
          <a:p>
            <a:pPr lvl="1"/>
            <a:r>
              <a:rPr lang="en-US" dirty="0"/>
              <a:t>DNS extension that allows client and server to exchange secrets unknown to the off-path attacker.</a:t>
            </a:r>
          </a:p>
          <a:p>
            <a:pPr lvl="1"/>
            <a:r>
              <a:rPr lang="en-US" dirty="0"/>
              <a:t>Needs resolver and auth server to upgrade.</a:t>
            </a:r>
          </a:p>
          <a:p>
            <a:pPr lvl="2"/>
            <a:r>
              <a:rPr lang="en-US" dirty="0"/>
              <a:t>BIND implements this feature</a:t>
            </a:r>
          </a:p>
          <a:p>
            <a:pPr lvl="1"/>
            <a:r>
              <a:rPr lang="en-US" dirty="0"/>
              <a:t>hasn’t been widely explored for compatibility issues </a:t>
            </a:r>
          </a:p>
          <a:p>
            <a:pPr lvl="1"/>
            <a:endParaRPr lang="en-US" dirty="0"/>
          </a:p>
        </p:txBody>
      </p:sp>
    </p:spTree>
    <p:extLst>
      <p:ext uri="{BB962C8B-B14F-4D97-AF65-F5344CB8AC3E}">
        <p14:creationId xmlns:p14="http://schemas.microsoft.com/office/powerpoint/2010/main" val="525277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6AA862-8AB4-C749-A397-835B4C1B1AD8}"/>
              </a:ext>
            </a:extLst>
          </p:cNvPr>
          <p:cNvSpPr>
            <a:spLocks noGrp="1"/>
          </p:cNvSpPr>
          <p:nvPr>
            <p:ph type="title"/>
          </p:nvPr>
        </p:nvSpPr>
        <p:spPr/>
        <p:txBody>
          <a:bodyPr>
            <a:normAutofit/>
          </a:bodyPr>
          <a:lstStyle/>
          <a:p>
            <a:pPr algn="ctr"/>
            <a:r>
              <a:rPr lang="en-US" b="1" dirty="0"/>
              <a:t>How DNS resolution works ?</a:t>
            </a:r>
            <a:br>
              <a:rPr lang="en-US" b="1" dirty="0"/>
            </a:br>
            <a:r>
              <a:rPr lang="en-US" sz="2200" b="1" i="1" dirty="0">
                <a:solidFill>
                  <a:srgbClr val="FF0000"/>
                </a:solidFill>
              </a:rPr>
              <a:t>“I know someone who knows someone you want to know!!”</a:t>
            </a:r>
          </a:p>
        </p:txBody>
      </p:sp>
      <p:pic>
        <p:nvPicPr>
          <p:cNvPr id="16" name="Content Placeholder 15">
            <a:extLst>
              <a:ext uri="{FF2B5EF4-FFF2-40B4-BE49-F238E27FC236}">
                <a16:creationId xmlns:a16="http://schemas.microsoft.com/office/drawing/2014/main" id="{B79E51FC-5A48-9D4A-990F-19A324027E30}"/>
              </a:ext>
            </a:extLst>
          </p:cNvPr>
          <p:cNvPicPr>
            <a:picLocks noGrp="1" noChangeAspect="1"/>
          </p:cNvPicPr>
          <p:nvPr>
            <p:ph idx="1"/>
          </p:nvPr>
        </p:nvPicPr>
        <p:blipFill>
          <a:blip r:embed="rId3"/>
          <a:stretch>
            <a:fillRect/>
          </a:stretch>
        </p:blipFill>
        <p:spPr>
          <a:xfrm>
            <a:off x="1436914" y="1835944"/>
            <a:ext cx="9916886" cy="4330700"/>
          </a:xfrm>
        </p:spPr>
      </p:pic>
    </p:spTree>
    <p:extLst>
      <p:ext uri="{BB962C8B-B14F-4D97-AF65-F5344CB8AC3E}">
        <p14:creationId xmlns:p14="http://schemas.microsoft.com/office/powerpoint/2010/main" val="545216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D837-ECE5-8F49-96C1-46E9BAFDB7F6}"/>
              </a:ext>
            </a:extLst>
          </p:cNvPr>
          <p:cNvSpPr>
            <a:spLocks noGrp="1"/>
          </p:cNvSpPr>
          <p:nvPr>
            <p:ph type="title"/>
          </p:nvPr>
        </p:nvSpPr>
        <p:spPr>
          <a:xfrm>
            <a:off x="838200" y="17416"/>
            <a:ext cx="10515600" cy="745218"/>
          </a:xfrm>
        </p:spPr>
        <p:txBody>
          <a:bodyPr>
            <a:normAutofit/>
          </a:bodyPr>
          <a:lstStyle/>
          <a:p>
            <a:pPr algn="ctr"/>
            <a:r>
              <a:rPr lang="en-US" sz="3200" b="1" dirty="0"/>
              <a:t>Ways to defend against proposed attacks</a:t>
            </a:r>
          </a:p>
        </p:txBody>
      </p:sp>
      <p:graphicFrame>
        <p:nvGraphicFramePr>
          <p:cNvPr id="4" name="Table 4">
            <a:extLst>
              <a:ext uri="{FF2B5EF4-FFF2-40B4-BE49-F238E27FC236}">
                <a16:creationId xmlns:a16="http://schemas.microsoft.com/office/drawing/2014/main" id="{E56AF2ED-76A3-D94F-ACCE-03F643B1CB11}"/>
              </a:ext>
            </a:extLst>
          </p:cNvPr>
          <p:cNvGraphicFramePr>
            <a:graphicFrameLocks noGrp="1"/>
          </p:cNvGraphicFramePr>
          <p:nvPr>
            <p:ph idx="1"/>
            <p:extLst>
              <p:ext uri="{D42A27DB-BD31-4B8C-83A1-F6EECF244321}">
                <p14:modId xmlns:p14="http://schemas.microsoft.com/office/powerpoint/2010/main" val="2729693340"/>
              </p:ext>
            </p:extLst>
          </p:nvPr>
        </p:nvGraphicFramePr>
        <p:xfrm>
          <a:off x="391886" y="762633"/>
          <a:ext cx="11544300" cy="5507537"/>
        </p:xfrm>
        <a:graphic>
          <a:graphicData uri="http://schemas.openxmlformats.org/drawingml/2006/table">
            <a:tbl>
              <a:tblPr firstRow="1" bandRow="1">
                <a:tableStyleId>{073A0DAA-6AF3-43AB-8588-CEC1D06C72B9}</a:tableStyleId>
              </a:tblPr>
              <a:tblGrid>
                <a:gridCol w="7325731">
                  <a:extLst>
                    <a:ext uri="{9D8B030D-6E8A-4147-A177-3AD203B41FA5}">
                      <a16:colId xmlns:a16="http://schemas.microsoft.com/office/drawing/2014/main" val="1381338980"/>
                    </a:ext>
                  </a:extLst>
                </a:gridCol>
                <a:gridCol w="4218569">
                  <a:extLst>
                    <a:ext uri="{9D8B030D-6E8A-4147-A177-3AD203B41FA5}">
                      <a16:colId xmlns:a16="http://schemas.microsoft.com/office/drawing/2014/main" val="3158241660"/>
                    </a:ext>
                  </a:extLst>
                </a:gridCol>
              </a:tblGrid>
              <a:tr h="538093">
                <a:tc>
                  <a:txBody>
                    <a:bodyPr/>
                    <a:lstStyle/>
                    <a:p>
                      <a:pPr algn="ctr"/>
                      <a:r>
                        <a:rPr lang="en-US" sz="2800" dirty="0"/>
                        <a:t>Source Port de-randomization</a:t>
                      </a:r>
                    </a:p>
                  </a:txBody>
                  <a:tcPr/>
                </a:tc>
                <a:tc>
                  <a:txBody>
                    <a:bodyPr/>
                    <a:lstStyle/>
                    <a:p>
                      <a:pPr algn="ctr"/>
                      <a:r>
                        <a:rPr lang="en-US" sz="2800" dirty="0"/>
                        <a:t>Attack window extension</a:t>
                      </a:r>
                    </a:p>
                  </a:txBody>
                  <a:tcPr/>
                </a:tc>
                <a:extLst>
                  <a:ext uri="{0D108BD9-81ED-4DB2-BD59-A6C34878D82A}">
                    <a16:rowId xmlns:a16="http://schemas.microsoft.com/office/drawing/2014/main" val="3382955962"/>
                  </a:ext>
                </a:extLst>
              </a:tr>
              <a:tr h="4969444">
                <a:tc>
                  <a:txBody>
                    <a:bodyPr/>
                    <a:lstStyle/>
                    <a:p>
                      <a:pPr marL="285750" indent="-285750">
                        <a:buFont typeface="Arial" panose="020B0604020202020204" pitchFamily="34" charset="0"/>
                        <a:buChar char="•"/>
                      </a:pPr>
                      <a:r>
                        <a:rPr lang="en-US" sz="2200" b="1" dirty="0"/>
                        <a:t>disallow outgoing ICMP replies</a:t>
                      </a:r>
                    </a:p>
                    <a:p>
                      <a:pPr marL="742950" lvl="1" indent="-285750">
                        <a:buFont typeface="Arial" panose="020B0604020202020204" pitchFamily="34" charset="0"/>
                        <a:buChar char="•"/>
                      </a:pPr>
                      <a:r>
                        <a:rPr lang="en-US" sz="2200" dirty="0"/>
                        <a:t>losing network troubleshooting features</a:t>
                      </a:r>
                    </a:p>
                    <a:p>
                      <a:pPr marL="285750" lvl="0" indent="-285750">
                        <a:buFont typeface="Arial" panose="020B0604020202020204" pitchFamily="34" charset="0"/>
                        <a:buChar char="•"/>
                      </a:pPr>
                      <a:r>
                        <a:rPr lang="en-US" sz="2200" b="1" dirty="0"/>
                        <a:t>Address global rate limit</a:t>
                      </a:r>
                    </a:p>
                    <a:p>
                      <a:pPr marL="742950" lvl="1" indent="-285750">
                        <a:buFont typeface="Arial" panose="020B0604020202020204" pitchFamily="34" charset="0"/>
                        <a:buChar char="•"/>
                      </a:pPr>
                      <a:r>
                        <a:rPr lang="en-US" sz="2200" dirty="0"/>
                        <a:t>randomize global rate limit</a:t>
                      </a:r>
                    </a:p>
                    <a:p>
                      <a:pPr marL="742950" lvl="1" indent="-285750">
                        <a:buFont typeface="Arial" panose="020B0604020202020204" pitchFamily="34" charset="0"/>
                        <a:buChar char="•"/>
                      </a:pPr>
                      <a:r>
                        <a:rPr lang="en-US" sz="2200" dirty="0"/>
                        <a:t>randomize max allowable burst ( current 50 )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randomize </a:t>
                      </a:r>
                      <a:r>
                        <a:rPr lang="en-US" sz="2200" kern="1200" dirty="0">
                          <a:solidFill>
                            <a:schemeClr val="dk1"/>
                          </a:solidFill>
                          <a:effectLst/>
                          <a:latin typeface="+mn-lt"/>
                          <a:ea typeface="+mn-ea"/>
                          <a:cs typeface="+mn-cs"/>
                        </a:rPr>
                        <a:t>minimum number of tokens recovered each time (current 20)</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dk1"/>
                          </a:solidFill>
                          <a:effectLst/>
                          <a:latin typeface="+mn-lt"/>
                          <a:ea typeface="+mn-ea"/>
                          <a:cs typeface="+mn-cs"/>
                        </a:rPr>
                        <a:t>randomize minimum idle time to recover tokens ( current 20 </a:t>
                      </a:r>
                      <a:r>
                        <a:rPr lang="en-US" sz="2200" kern="1200" dirty="0" err="1">
                          <a:solidFill>
                            <a:schemeClr val="dk1"/>
                          </a:solidFill>
                          <a:effectLst/>
                          <a:latin typeface="+mn-lt"/>
                          <a:ea typeface="+mn-ea"/>
                          <a:cs typeface="+mn-cs"/>
                        </a:rPr>
                        <a:t>ms</a:t>
                      </a:r>
                      <a:r>
                        <a:rPr lang="en-US" sz="2200" kern="1200" dirty="0">
                          <a:solidFill>
                            <a:schemeClr val="dk1"/>
                          </a:solidFill>
                          <a:effectLst/>
                          <a:latin typeface="+mn-lt"/>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dk1"/>
                          </a:solidFill>
                          <a:effectLst/>
                          <a:latin typeface="+mn-lt"/>
                          <a:ea typeface="+mn-ea"/>
                          <a:cs typeface="+mn-cs"/>
                        </a:rPr>
                        <a:t>randomize number of token recovered per time unit (current 1 per </a:t>
                      </a:r>
                      <a:r>
                        <a:rPr lang="en-US" sz="2200" kern="1200" dirty="0" err="1">
                          <a:solidFill>
                            <a:schemeClr val="dk1"/>
                          </a:solidFill>
                          <a:effectLst/>
                          <a:latin typeface="+mn-lt"/>
                          <a:ea typeface="+mn-ea"/>
                          <a:cs typeface="+mn-cs"/>
                        </a:rPr>
                        <a:t>ms</a:t>
                      </a:r>
                      <a:r>
                        <a:rPr lang="en-US" sz="2200" kern="1200" dirty="0">
                          <a:solidFill>
                            <a:schemeClr val="dk1"/>
                          </a:solidFill>
                          <a:effectLst/>
                          <a:latin typeface="+mn-lt"/>
                          <a:ea typeface="+mn-ea"/>
                          <a:cs typeface="+mn-cs"/>
                        </a:rPr>
                        <a:t>)</a:t>
                      </a:r>
                      <a:endParaRPr lang="en-US" sz="2200" dirty="0"/>
                    </a:p>
                    <a:p>
                      <a:pPr marL="285750" lvl="0" indent="-285750">
                        <a:buFont typeface="Arial" panose="020B0604020202020204" pitchFamily="34" charset="0"/>
                        <a:buChar char="•"/>
                      </a:pPr>
                      <a:r>
                        <a:rPr lang="en-US" sz="2200" b="1" dirty="0"/>
                        <a:t>Resolvers should adopt the use of connect() for their sockets</a:t>
                      </a:r>
                    </a:p>
                    <a:p>
                      <a:pPr marL="285750" lvl="0" indent="-285750">
                        <a:buFont typeface="Arial" panose="020B0604020202020204" pitchFamily="34" charset="0"/>
                        <a:buChar char="•"/>
                      </a:pPr>
                      <a:r>
                        <a:rPr lang="en-US" sz="2200" b="1" dirty="0"/>
                        <a:t>prevents source ports from being directly scannable</a:t>
                      </a:r>
                    </a:p>
                  </a:txBody>
                  <a:tcPr/>
                </a:tc>
                <a:tc>
                  <a:txBody>
                    <a:bodyPr/>
                    <a:lstStyle/>
                    <a:p>
                      <a:pPr marL="285750" indent="-285750">
                        <a:buFont typeface="Arial" panose="020B0604020202020204" pitchFamily="34" charset="0"/>
                        <a:buChar char="•"/>
                      </a:pPr>
                      <a:r>
                        <a:rPr lang="en-US" sz="2400" b="1" dirty="0"/>
                        <a:t>Set aggressive timeouts for DNS queries (below 1s)</a:t>
                      </a:r>
                    </a:p>
                    <a:p>
                      <a:pPr marL="742950" lvl="1" indent="-285750">
                        <a:buFont typeface="Arial" panose="020B0604020202020204" pitchFamily="34" charset="0"/>
                        <a:buChar char="•"/>
                      </a:pPr>
                      <a:r>
                        <a:rPr lang="en-US" sz="2400" dirty="0"/>
                        <a:t>short-lived source port</a:t>
                      </a:r>
                    </a:p>
                    <a:p>
                      <a:pPr marL="742950" lvl="1" indent="-285750">
                        <a:buFont typeface="Arial" panose="020B0604020202020204" pitchFamily="34" charset="0"/>
                        <a:buChar char="•"/>
                      </a:pPr>
                      <a:r>
                        <a:rPr lang="en-US" sz="2400" dirty="0"/>
                        <a:t>Can trigger retransmissions and affect performance.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 </a:t>
                      </a:r>
                      <a:r>
                        <a:rPr lang="en-US" sz="2400" b="1" dirty="0"/>
                        <a:t>Use anycast DNS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1200" dirty="0">
                          <a:solidFill>
                            <a:schemeClr val="dk1"/>
                          </a:solidFill>
                          <a:effectLst/>
                          <a:latin typeface="+mn-lt"/>
                          <a:ea typeface="+mn-ea"/>
                          <a:cs typeface="+mn-cs"/>
                        </a:rPr>
                        <a:t>make it harder for an attacker to DoS a specific authoritative name server used by a victim resolver. </a:t>
                      </a:r>
                      <a:endParaRPr lang="en-US" sz="2400" dirty="0"/>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3802047424"/>
                  </a:ext>
                </a:extLst>
              </a:tr>
            </a:tbl>
          </a:graphicData>
        </a:graphic>
      </p:graphicFrame>
    </p:spTree>
    <p:extLst>
      <p:ext uri="{BB962C8B-B14F-4D97-AF65-F5344CB8AC3E}">
        <p14:creationId xmlns:p14="http://schemas.microsoft.com/office/powerpoint/2010/main" val="3384640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3E16E-DD6A-9842-B42D-706367F10DE7}"/>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a:solidFill>
                  <a:schemeClr val="bg1"/>
                </a:solidFill>
                <a:latin typeface="+mj-lt"/>
                <a:ea typeface="+mj-ea"/>
                <a:cs typeface="+mj-cs"/>
              </a:rPr>
              <a:t>Related work</a:t>
            </a:r>
          </a:p>
        </p:txBody>
      </p:sp>
      <p:grpSp>
        <p:nvGrpSpPr>
          <p:cNvPr id="29" name="Group 28">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Graphic 5" descr="Checkmark">
            <a:extLst>
              <a:ext uri="{FF2B5EF4-FFF2-40B4-BE49-F238E27FC236}">
                <a16:creationId xmlns:a16="http://schemas.microsoft.com/office/drawing/2014/main" id="{AA823B92-7869-9152-F8AE-F013B7AFA8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04322" y="896111"/>
            <a:ext cx="4479925" cy="4479925"/>
          </a:xfrm>
          <a:prstGeom prst="rect">
            <a:avLst/>
          </a:prstGeom>
        </p:spPr>
      </p:pic>
    </p:spTree>
    <p:extLst>
      <p:ext uri="{BB962C8B-B14F-4D97-AF65-F5344CB8AC3E}">
        <p14:creationId xmlns:p14="http://schemas.microsoft.com/office/powerpoint/2010/main" val="2738369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5831-62CD-134A-B9B0-94AABF0735C2}"/>
              </a:ext>
            </a:extLst>
          </p:cNvPr>
          <p:cNvSpPr>
            <a:spLocks noGrp="1"/>
          </p:cNvSpPr>
          <p:nvPr>
            <p:ph type="title"/>
          </p:nvPr>
        </p:nvSpPr>
        <p:spPr>
          <a:xfrm>
            <a:off x="838200" y="365125"/>
            <a:ext cx="10515600" cy="728889"/>
          </a:xfrm>
        </p:spPr>
        <p:txBody>
          <a:bodyPr>
            <a:normAutofit fontScale="90000"/>
          </a:bodyPr>
          <a:lstStyle/>
          <a:p>
            <a:pPr algn="ctr"/>
            <a:r>
              <a:rPr lang="en-US" sz="3400" b="1" dirty="0"/>
              <a:t>Defeat Source Port Randomization with Fragmentation</a:t>
            </a:r>
            <a:br>
              <a:rPr lang="en-US" sz="3400" b="1" dirty="0"/>
            </a:br>
            <a:r>
              <a:rPr lang="en-US" sz="2700" b="1" i="1" dirty="0"/>
              <a:t>Herbert and Shulman</a:t>
            </a:r>
          </a:p>
        </p:txBody>
      </p:sp>
      <p:pic>
        <p:nvPicPr>
          <p:cNvPr id="5" name="Content Placeholder 4">
            <a:extLst>
              <a:ext uri="{FF2B5EF4-FFF2-40B4-BE49-F238E27FC236}">
                <a16:creationId xmlns:a16="http://schemas.microsoft.com/office/drawing/2014/main" id="{F83C7B83-3416-EC45-8769-CE40714E4776}"/>
              </a:ext>
            </a:extLst>
          </p:cNvPr>
          <p:cNvPicPr>
            <a:picLocks noGrp="1" noChangeAspect="1"/>
          </p:cNvPicPr>
          <p:nvPr>
            <p:ph idx="1"/>
          </p:nvPr>
        </p:nvPicPr>
        <p:blipFill>
          <a:blip r:embed="rId3"/>
          <a:stretch>
            <a:fillRect/>
          </a:stretch>
        </p:blipFill>
        <p:spPr>
          <a:xfrm>
            <a:off x="2008415" y="1333442"/>
            <a:ext cx="7788728" cy="4542023"/>
          </a:xfrm>
        </p:spPr>
      </p:pic>
      <p:sp>
        <p:nvSpPr>
          <p:cNvPr id="6" name="Rectangle 5">
            <a:extLst>
              <a:ext uri="{FF2B5EF4-FFF2-40B4-BE49-F238E27FC236}">
                <a16:creationId xmlns:a16="http://schemas.microsoft.com/office/drawing/2014/main" id="{2AD4C352-E492-8C4A-A488-E2A0C46AFA66}"/>
              </a:ext>
            </a:extLst>
          </p:cNvPr>
          <p:cNvSpPr/>
          <p:nvPr/>
        </p:nvSpPr>
        <p:spPr>
          <a:xfrm>
            <a:off x="3984171" y="1208314"/>
            <a:ext cx="3853543" cy="120831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792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C6AF05-F748-8042-A211-90EB31EF9739}"/>
              </a:ext>
            </a:extLst>
          </p:cNvPr>
          <p:cNvSpPr>
            <a:spLocks noGrp="1"/>
          </p:cNvSpPr>
          <p:nvPr>
            <p:ph idx="1"/>
          </p:nvPr>
        </p:nvSpPr>
        <p:spPr>
          <a:xfrm>
            <a:off x="838200" y="653143"/>
            <a:ext cx="10515600" cy="1289957"/>
          </a:xfrm>
        </p:spPr>
        <p:txBody>
          <a:bodyPr/>
          <a:lstStyle/>
          <a:p>
            <a:r>
              <a:rPr lang="en-US" dirty="0"/>
              <a:t>Split UDP datagram</a:t>
            </a:r>
          </a:p>
          <a:p>
            <a:pPr lvl="1"/>
            <a:r>
              <a:rPr lang="en-US" dirty="0"/>
              <a:t>First fragment -  containing the message ID and source port </a:t>
            </a:r>
          </a:p>
          <a:p>
            <a:pPr lvl="1"/>
            <a:r>
              <a:rPr lang="en-US" dirty="0"/>
              <a:t>Second fragment – containing part of the DNS response.</a:t>
            </a:r>
          </a:p>
          <a:p>
            <a:pPr marL="457200" lvl="1" indent="0">
              <a:buNone/>
            </a:pPr>
            <a:endParaRPr lang="en-US" dirty="0"/>
          </a:p>
        </p:txBody>
      </p:sp>
      <p:pic>
        <p:nvPicPr>
          <p:cNvPr id="7" name="Picture 6">
            <a:extLst>
              <a:ext uri="{FF2B5EF4-FFF2-40B4-BE49-F238E27FC236}">
                <a16:creationId xmlns:a16="http://schemas.microsoft.com/office/drawing/2014/main" id="{9701EDD2-1F03-0644-97F1-818846EA2FE1}"/>
              </a:ext>
            </a:extLst>
          </p:cNvPr>
          <p:cNvPicPr>
            <a:picLocks noChangeAspect="1"/>
          </p:cNvPicPr>
          <p:nvPr/>
        </p:nvPicPr>
        <p:blipFill>
          <a:blip r:embed="rId2"/>
          <a:stretch>
            <a:fillRect/>
          </a:stretch>
        </p:blipFill>
        <p:spPr>
          <a:xfrm>
            <a:off x="295727" y="2214903"/>
            <a:ext cx="5800273" cy="3761354"/>
          </a:xfrm>
          <a:prstGeom prst="rect">
            <a:avLst/>
          </a:prstGeom>
        </p:spPr>
      </p:pic>
      <p:sp>
        <p:nvSpPr>
          <p:cNvPr id="8" name="TextBox 7">
            <a:extLst>
              <a:ext uri="{FF2B5EF4-FFF2-40B4-BE49-F238E27FC236}">
                <a16:creationId xmlns:a16="http://schemas.microsoft.com/office/drawing/2014/main" id="{64B9B2E7-7554-F843-A179-3456CD41A4EC}"/>
              </a:ext>
            </a:extLst>
          </p:cNvPr>
          <p:cNvSpPr txBox="1"/>
          <p:nvPr/>
        </p:nvSpPr>
        <p:spPr>
          <a:xfrm>
            <a:off x="6407569" y="2498271"/>
            <a:ext cx="5104074" cy="1569660"/>
          </a:xfrm>
          <a:prstGeom prst="rect">
            <a:avLst/>
          </a:prstGeom>
          <a:noFill/>
        </p:spPr>
        <p:txBody>
          <a:bodyPr wrap="square" rtlCol="0">
            <a:spAutoFit/>
          </a:bodyPr>
          <a:lstStyle/>
          <a:p>
            <a:pPr algn="ctr"/>
            <a:r>
              <a:rPr lang="en-US" sz="2400" b="1" dirty="0">
                <a:solidFill>
                  <a:srgbClr val="FF0000"/>
                </a:solidFill>
              </a:rPr>
              <a:t>Forge the second part and make </a:t>
            </a:r>
          </a:p>
          <a:p>
            <a:pPr algn="ctr"/>
            <a:r>
              <a:rPr lang="en-US" sz="2400" b="1" dirty="0">
                <a:solidFill>
                  <a:srgbClr val="FF0000"/>
                </a:solidFill>
              </a:rPr>
              <a:t>sure that the second forged fragment arrives at the resolver before true second fragment !!</a:t>
            </a:r>
          </a:p>
        </p:txBody>
      </p:sp>
      <p:pic>
        <p:nvPicPr>
          <p:cNvPr id="1026" name="Picture 2">
            <a:extLst>
              <a:ext uri="{FF2B5EF4-FFF2-40B4-BE49-F238E27FC236}">
                <a16:creationId xmlns:a16="http://schemas.microsoft.com/office/drawing/2014/main" id="{F2F8EDE7-32B8-5048-B68C-0AEDB67C3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1250" y="1810242"/>
            <a:ext cx="969582" cy="8093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D2D72-E709-274C-A8BD-AA41D966A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0832" y="1810242"/>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77B9FAD-874A-8E4F-8CEF-723283996223}"/>
              </a:ext>
            </a:extLst>
          </p:cNvPr>
          <p:cNvSpPr txBox="1"/>
          <p:nvPr/>
        </p:nvSpPr>
        <p:spPr>
          <a:xfrm>
            <a:off x="6948031" y="4781336"/>
            <a:ext cx="4305602" cy="461665"/>
          </a:xfrm>
          <a:prstGeom prst="rect">
            <a:avLst/>
          </a:prstGeom>
          <a:noFill/>
        </p:spPr>
        <p:txBody>
          <a:bodyPr wrap="none" rtlCol="0">
            <a:spAutoFit/>
          </a:bodyPr>
          <a:lstStyle/>
          <a:p>
            <a:r>
              <a:rPr lang="en-US" sz="2400" b="1" dirty="0"/>
              <a:t>Entropy reduced to 16 bits - IPID</a:t>
            </a:r>
          </a:p>
        </p:txBody>
      </p:sp>
      <p:sp>
        <p:nvSpPr>
          <p:cNvPr id="11" name="TextBox 10">
            <a:extLst>
              <a:ext uri="{FF2B5EF4-FFF2-40B4-BE49-F238E27FC236}">
                <a16:creationId xmlns:a16="http://schemas.microsoft.com/office/drawing/2014/main" id="{3BCF7F7E-2745-E24A-9269-E59F206D4DD3}"/>
              </a:ext>
            </a:extLst>
          </p:cNvPr>
          <p:cNvSpPr txBox="1"/>
          <p:nvPr/>
        </p:nvSpPr>
        <p:spPr>
          <a:xfrm>
            <a:off x="3380014" y="6433457"/>
            <a:ext cx="4900572" cy="369332"/>
          </a:xfrm>
          <a:prstGeom prst="rect">
            <a:avLst/>
          </a:prstGeom>
          <a:noFill/>
        </p:spPr>
        <p:txBody>
          <a:bodyPr wrap="none" rtlCol="0">
            <a:spAutoFit/>
          </a:bodyPr>
          <a:lstStyle/>
          <a:p>
            <a:r>
              <a:rPr lang="en-US" dirty="0"/>
              <a:t>[ </a:t>
            </a:r>
            <a:r>
              <a:rPr lang="en-US" dirty="0">
                <a:hlinkClick r:id="rId5"/>
              </a:rPr>
              <a:t>https://blog.cloudflare.com/sad-dns-explained/</a:t>
            </a:r>
            <a:r>
              <a:rPr lang="en-US" dirty="0"/>
              <a:t> ]</a:t>
            </a:r>
          </a:p>
        </p:txBody>
      </p:sp>
    </p:spTree>
    <p:extLst>
      <p:ext uri="{BB962C8B-B14F-4D97-AF65-F5344CB8AC3E}">
        <p14:creationId xmlns:p14="http://schemas.microsoft.com/office/powerpoint/2010/main" val="1347607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4BCFD8-ABFA-4D44-A2C1-843E92CA2738}"/>
              </a:ext>
            </a:extLst>
          </p:cNvPr>
          <p:cNvPicPr>
            <a:picLocks noChangeAspect="1"/>
          </p:cNvPicPr>
          <p:nvPr/>
        </p:nvPicPr>
        <p:blipFill>
          <a:blip r:embed="rId2"/>
          <a:stretch>
            <a:fillRect/>
          </a:stretch>
        </p:blipFill>
        <p:spPr>
          <a:xfrm>
            <a:off x="1139370" y="674913"/>
            <a:ext cx="4061280" cy="5461721"/>
          </a:xfrm>
          <a:prstGeom prst="rect">
            <a:avLst/>
          </a:prstGeom>
        </p:spPr>
      </p:pic>
      <p:sp>
        <p:nvSpPr>
          <p:cNvPr id="6" name="TextBox 5">
            <a:extLst>
              <a:ext uri="{FF2B5EF4-FFF2-40B4-BE49-F238E27FC236}">
                <a16:creationId xmlns:a16="http://schemas.microsoft.com/office/drawing/2014/main" id="{0690EDB1-D9F4-8C45-BD1E-6E9E0CB1ACCF}"/>
              </a:ext>
            </a:extLst>
          </p:cNvPr>
          <p:cNvSpPr txBox="1"/>
          <p:nvPr/>
        </p:nvSpPr>
        <p:spPr>
          <a:xfrm>
            <a:off x="6615113" y="971550"/>
            <a:ext cx="4829175"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Inject ICMP fragmentation needed error messages from resolver to auth nameserver</a:t>
            </a:r>
          </a:p>
          <a:p>
            <a:pPr marL="742950" lvl="1" indent="-285750">
              <a:buFont typeface="Arial" panose="020B0604020202020204" pitchFamily="34" charset="0"/>
              <a:buChar char="•"/>
            </a:pPr>
            <a:r>
              <a:rPr lang="en-US" sz="2400" dirty="0"/>
              <a:t>proactively lowers MTU </a:t>
            </a:r>
            <a:r>
              <a:rPr lang="en-US" sz="2400" i="1" dirty="0" err="1"/>
              <a:t>w.r.t</a:t>
            </a:r>
            <a:r>
              <a:rPr lang="en-US" sz="2400" i="1" dirty="0"/>
              <a:t> </a:t>
            </a:r>
            <a:r>
              <a:rPr lang="en-US" sz="2400" dirty="0"/>
              <a:t>resolver</a:t>
            </a:r>
          </a:p>
          <a:p>
            <a:pPr algn="ctr"/>
            <a:endParaRPr lang="en-US" sz="2400" u="sng" dirty="0"/>
          </a:p>
          <a:p>
            <a:pPr algn="ctr"/>
            <a:r>
              <a:rPr lang="en-US" sz="2400" u="sng" dirty="0"/>
              <a:t>PMTU table</a:t>
            </a:r>
          </a:p>
          <a:p>
            <a:endParaRPr lang="en-US" sz="2400" dirty="0"/>
          </a:p>
          <a:p>
            <a:endParaRPr lang="en-US" sz="2400" dirty="0"/>
          </a:p>
        </p:txBody>
      </p:sp>
      <p:graphicFrame>
        <p:nvGraphicFramePr>
          <p:cNvPr id="8" name="Table 8">
            <a:extLst>
              <a:ext uri="{FF2B5EF4-FFF2-40B4-BE49-F238E27FC236}">
                <a16:creationId xmlns:a16="http://schemas.microsoft.com/office/drawing/2014/main" id="{8919A400-03B3-E64A-B1DA-B07506F265C1}"/>
              </a:ext>
            </a:extLst>
          </p:cNvPr>
          <p:cNvGraphicFramePr>
            <a:graphicFrameLocks noGrp="1"/>
          </p:cNvGraphicFramePr>
          <p:nvPr>
            <p:extLst>
              <p:ext uri="{D42A27DB-BD31-4B8C-83A1-F6EECF244321}">
                <p14:modId xmlns:p14="http://schemas.microsoft.com/office/powerpoint/2010/main" val="3525166857"/>
              </p:ext>
            </p:extLst>
          </p:nvPr>
        </p:nvGraphicFramePr>
        <p:xfrm>
          <a:off x="5900441" y="3902561"/>
          <a:ext cx="2615408" cy="741680"/>
        </p:xfrm>
        <a:graphic>
          <a:graphicData uri="http://schemas.openxmlformats.org/drawingml/2006/table">
            <a:tbl>
              <a:tblPr firstRow="1" bandRow="1">
                <a:tableStyleId>{073A0DAA-6AF3-43AB-8588-CEC1D06C72B9}</a:tableStyleId>
              </a:tblPr>
              <a:tblGrid>
                <a:gridCol w="1307704">
                  <a:extLst>
                    <a:ext uri="{9D8B030D-6E8A-4147-A177-3AD203B41FA5}">
                      <a16:colId xmlns:a16="http://schemas.microsoft.com/office/drawing/2014/main" val="2750160994"/>
                    </a:ext>
                  </a:extLst>
                </a:gridCol>
                <a:gridCol w="1307704">
                  <a:extLst>
                    <a:ext uri="{9D8B030D-6E8A-4147-A177-3AD203B41FA5}">
                      <a16:colId xmlns:a16="http://schemas.microsoft.com/office/drawing/2014/main" val="377652875"/>
                    </a:ext>
                  </a:extLst>
                </a:gridCol>
              </a:tblGrid>
              <a:tr h="370840">
                <a:tc>
                  <a:txBody>
                    <a:bodyPr/>
                    <a:lstStyle/>
                    <a:p>
                      <a:pPr algn="ctr"/>
                      <a:r>
                        <a:rPr lang="en-US" dirty="0"/>
                        <a:t>IP</a:t>
                      </a:r>
                    </a:p>
                  </a:txBody>
                  <a:tcPr/>
                </a:tc>
                <a:tc>
                  <a:txBody>
                    <a:bodyPr/>
                    <a:lstStyle/>
                    <a:p>
                      <a:pPr algn="ctr"/>
                      <a:r>
                        <a:rPr lang="en-US" dirty="0"/>
                        <a:t>MTU</a:t>
                      </a:r>
                    </a:p>
                  </a:txBody>
                  <a:tcPr/>
                </a:tc>
                <a:extLst>
                  <a:ext uri="{0D108BD9-81ED-4DB2-BD59-A6C34878D82A}">
                    <a16:rowId xmlns:a16="http://schemas.microsoft.com/office/drawing/2014/main" val="598848135"/>
                  </a:ext>
                </a:extLst>
              </a:tr>
              <a:tr h="370840">
                <a:tc>
                  <a:txBody>
                    <a:bodyPr/>
                    <a:lstStyle/>
                    <a:p>
                      <a:pPr algn="ctr"/>
                      <a:r>
                        <a:rPr lang="en-US" dirty="0"/>
                        <a:t>Resolver IP</a:t>
                      </a:r>
                    </a:p>
                  </a:txBody>
                  <a:tcPr/>
                </a:tc>
                <a:tc>
                  <a:txBody>
                    <a:bodyPr/>
                    <a:lstStyle/>
                    <a:p>
                      <a:pPr algn="ctr"/>
                      <a:r>
                        <a:rPr lang="en-US" dirty="0"/>
                        <a:t>1000</a:t>
                      </a:r>
                    </a:p>
                  </a:txBody>
                  <a:tcPr/>
                </a:tc>
                <a:extLst>
                  <a:ext uri="{0D108BD9-81ED-4DB2-BD59-A6C34878D82A}">
                    <a16:rowId xmlns:a16="http://schemas.microsoft.com/office/drawing/2014/main" val="811373111"/>
                  </a:ext>
                </a:extLst>
              </a:tr>
            </a:tbl>
          </a:graphicData>
        </a:graphic>
      </p:graphicFrame>
      <p:graphicFrame>
        <p:nvGraphicFramePr>
          <p:cNvPr id="9" name="Table 8">
            <a:extLst>
              <a:ext uri="{FF2B5EF4-FFF2-40B4-BE49-F238E27FC236}">
                <a16:creationId xmlns:a16="http://schemas.microsoft.com/office/drawing/2014/main" id="{302A2DB1-6EF7-5842-B433-4D4A9E3E68F1}"/>
              </a:ext>
            </a:extLst>
          </p:cNvPr>
          <p:cNvGraphicFramePr>
            <a:graphicFrameLocks noGrp="1"/>
          </p:cNvGraphicFramePr>
          <p:nvPr>
            <p:extLst>
              <p:ext uri="{D42A27DB-BD31-4B8C-83A1-F6EECF244321}">
                <p14:modId xmlns:p14="http://schemas.microsoft.com/office/powerpoint/2010/main" val="1370134242"/>
              </p:ext>
            </p:extLst>
          </p:nvPr>
        </p:nvGraphicFramePr>
        <p:xfrm>
          <a:off x="9215640" y="3902561"/>
          <a:ext cx="2615408" cy="741680"/>
        </p:xfrm>
        <a:graphic>
          <a:graphicData uri="http://schemas.openxmlformats.org/drawingml/2006/table">
            <a:tbl>
              <a:tblPr firstRow="1" bandRow="1">
                <a:tableStyleId>{073A0DAA-6AF3-43AB-8588-CEC1D06C72B9}</a:tableStyleId>
              </a:tblPr>
              <a:tblGrid>
                <a:gridCol w="1307704">
                  <a:extLst>
                    <a:ext uri="{9D8B030D-6E8A-4147-A177-3AD203B41FA5}">
                      <a16:colId xmlns:a16="http://schemas.microsoft.com/office/drawing/2014/main" val="2750160994"/>
                    </a:ext>
                  </a:extLst>
                </a:gridCol>
                <a:gridCol w="1307704">
                  <a:extLst>
                    <a:ext uri="{9D8B030D-6E8A-4147-A177-3AD203B41FA5}">
                      <a16:colId xmlns:a16="http://schemas.microsoft.com/office/drawing/2014/main" val="377652875"/>
                    </a:ext>
                  </a:extLst>
                </a:gridCol>
              </a:tblGrid>
              <a:tr h="370840">
                <a:tc>
                  <a:txBody>
                    <a:bodyPr/>
                    <a:lstStyle/>
                    <a:p>
                      <a:pPr algn="ctr"/>
                      <a:r>
                        <a:rPr lang="en-US" dirty="0"/>
                        <a:t>IP</a:t>
                      </a:r>
                    </a:p>
                  </a:txBody>
                  <a:tcPr/>
                </a:tc>
                <a:tc>
                  <a:txBody>
                    <a:bodyPr/>
                    <a:lstStyle/>
                    <a:p>
                      <a:pPr algn="ctr"/>
                      <a:r>
                        <a:rPr lang="en-US" dirty="0"/>
                        <a:t>MTU</a:t>
                      </a:r>
                    </a:p>
                  </a:txBody>
                  <a:tcPr/>
                </a:tc>
                <a:extLst>
                  <a:ext uri="{0D108BD9-81ED-4DB2-BD59-A6C34878D82A}">
                    <a16:rowId xmlns:a16="http://schemas.microsoft.com/office/drawing/2014/main" val="598848135"/>
                  </a:ext>
                </a:extLst>
              </a:tr>
              <a:tr h="370840">
                <a:tc>
                  <a:txBody>
                    <a:bodyPr/>
                    <a:lstStyle/>
                    <a:p>
                      <a:pPr algn="ctr"/>
                      <a:r>
                        <a:rPr lang="en-US" dirty="0"/>
                        <a:t>Resolver IP</a:t>
                      </a:r>
                    </a:p>
                  </a:txBody>
                  <a:tcPr/>
                </a:tc>
                <a:tc>
                  <a:txBody>
                    <a:bodyPr/>
                    <a:lstStyle/>
                    <a:p>
                      <a:pPr algn="ctr"/>
                      <a:r>
                        <a:rPr lang="en-US" dirty="0"/>
                        <a:t>536</a:t>
                      </a:r>
                    </a:p>
                  </a:txBody>
                  <a:tcPr/>
                </a:tc>
                <a:extLst>
                  <a:ext uri="{0D108BD9-81ED-4DB2-BD59-A6C34878D82A}">
                    <a16:rowId xmlns:a16="http://schemas.microsoft.com/office/drawing/2014/main" val="811373111"/>
                  </a:ext>
                </a:extLst>
              </a:tr>
            </a:tbl>
          </a:graphicData>
        </a:graphic>
      </p:graphicFrame>
      <p:sp>
        <p:nvSpPr>
          <p:cNvPr id="11" name="TextBox 10">
            <a:extLst>
              <a:ext uri="{FF2B5EF4-FFF2-40B4-BE49-F238E27FC236}">
                <a16:creationId xmlns:a16="http://schemas.microsoft.com/office/drawing/2014/main" id="{7B7D5657-1CF4-D34E-B8AB-66E8D565BC5D}"/>
              </a:ext>
            </a:extLst>
          </p:cNvPr>
          <p:cNvSpPr txBox="1"/>
          <p:nvPr/>
        </p:nvSpPr>
        <p:spPr>
          <a:xfrm>
            <a:off x="7455134" y="4900612"/>
            <a:ext cx="3149132" cy="461665"/>
          </a:xfrm>
          <a:prstGeom prst="rect">
            <a:avLst/>
          </a:prstGeom>
          <a:noFill/>
        </p:spPr>
        <p:txBody>
          <a:bodyPr wrap="none" rtlCol="0">
            <a:spAutoFit/>
          </a:bodyPr>
          <a:lstStyle/>
          <a:p>
            <a:r>
              <a:rPr lang="en-US" sz="2400" b="1" dirty="0">
                <a:solidFill>
                  <a:srgbClr val="FF0000"/>
                </a:solidFill>
              </a:rPr>
              <a:t>Fragmentation induced</a:t>
            </a:r>
          </a:p>
        </p:txBody>
      </p:sp>
      <p:sp>
        <p:nvSpPr>
          <p:cNvPr id="12" name="TextBox 11">
            <a:extLst>
              <a:ext uri="{FF2B5EF4-FFF2-40B4-BE49-F238E27FC236}">
                <a16:creationId xmlns:a16="http://schemas.microsoft.com/office/drawing/2014/main" id="{20779748-BD13-8946-A28E-A0F4214A30A7}"/>
              </a:ext>
            </a:extLst>
          </p:cNvPr>
          <p:cNvSpPr txBox="1"/>
          <p:nvPr/>
        </p:nvSpPr>
        <p:spPr>
          <a:xfrm>
            <a:off x="719724" y="6290582"/>
            <a:ext cx="4900572" cy="369332"/>
          </a:xfrm>
          <a:prstGeom prst="rect">
            <a:avLst/>
          </a:prstGeom>
          <a:noFill/>
        </p:spPr>
        <p:txBody>
          <a:bodyPr wrap="none" rtlCol="0">
            <a:spAutoFit/>
          </a:bodyPr>
          <a:lstStyle/>
          <a:p>
            <a:r>
              <a:rPr lang="en-US" dirty="0"/>
              <a:t>[ </a:t>
            </a:r>
            <a:r>
              <a:rPr lang="en-US" dirty="0">
                <a:hlinkClick r:id="rId3"/>
              </a:rPr>
              <a:t>https://blog.cloudflare.com/sad-dns-explained/</a:t>
            </a:r>
            <a:r>
              <a:rPr lang="en-US" dirty="0"/>
              <a:t> ]</a:t>
            </a:r>
          </a:p>
        </p:txBody>
      </p:sp>
    </p:spTree>
    <p:extLst>
      <p:ext uri="{BB962C8B-B14F-4D97-AF65-F5344CB8AC3E}">
        <p14:creationId xmlns:p14="http://schemas.microsoft.com/office/powerpoint/2010/main" val="2216787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77D68C-39F8-5D44-BB64-246BD86598E1}"/>
              </a:ext>
            </a:extLst>
          </p:cNvPr>
          <p:cNvSpPr>
            <a:spLocks noGrp="1"/>
          </p:cNvSpPr>
          <p:nvPr>
            <p:ph idx="1"/>
          </p:nvPr>
        </p:nvSpPr>
        <p:spPr>
          <a:xfrm>
            <a:off x="838200" y="685800"/>
            <a:ext cx="10515600" cy="5491163"/>
          </a:xfrm>
        </p:spPr>
        <p:txBody>
          <a:bodyPr/>
          <a:lstStyle/>
          <a:p>
            <a:pPr marL="0" indent="0">
              <a:buNone/>
            </a:pPr>
            <a:r>
              <a:rPr lang="en-US" sz="3000" b="1" u="sng" dirty="0"/>
              <a:t>Issues with this approach</a:t>
            </a:r>
          </a:p>
          <a:p>
            <a:r>
              <a:rPr lang="en-US" sz="2600" dirty="0"/>
              <a:t>Very difficult to find the perfect split</a:t>
            </a:r>
          </a:p>
          <a:p>
            <a:pPr lvl="1"/>
            <a:r>
              <a:rPr lang="en-US" sz="2600" dirty="0"/>
              <a:t>Perfect split is needed to ensure checksum correctness!!</a:t>
            </a:r>
          </a:p>
          <a:p>
            <a:pPr marL="457200" lvl="1" indent="0">
              <a:buNone/>
            </a:pPr>
            <a:endParaRPr lang="en-US" sz="2600" dirty="0"/>
          </a:p>
          <a:p>
            <a:r>
              <a:rPr lang="en-US" sz="2600" dirty="0"/>
              <a:t>Servers usually have a </a:t>
            </a:r>
            <a:r>
              <a:rPr lang="en-US" sz="2600" dirty="0">
                <a:solidFill>
                  <a:srgbClr val="FF0000"/>
                </a:solidFill>
              </a:rPr>
              <a:t>minimum configurable </a:t>
            </a:r>
            <a:r>
              <a:rPr lang="en-US" sz="2600" dirty="0"/>
              <a:t>MTU size</a:t>
            </a:r>
          </a:p>
          <a:p>
            <a:pPr lvl="1"/>
            <a:r>
              <a:rPr lang="en-US" sz="2600" dirty="0"/>
              <a:t>Need to know the exact server configuration</a:t>
            </a:r>
          </a:p>
          <a:p>
            <a:pPr lvl="1"/>
            <a:r>
              <a:rPr lang="en-US" sz="2600" dirty="0"/>
              <a:t>Min MTU size could be larger than what’s needed for DNS response fragmentation</a:t>
            </a:r>
          </a:p>
          <a:p>
            <a:pPr marL="457200" lvl="1" indent="0">
              <a:buNone/>
            </a:pPr>
            <a:endParaRPr lang="en-US" sz="2600" dirty="0"/>
          </a:p>
          <a:p>
            <a:r>
              <a:rPr lang="en-US" sz="2600" dirty="0"/>
              <a:t> Predicting IPID has become more challenging over time</a:t>
            </a:r>
          </a:p>
          <a:p>
            <a:pPr lvl="1"/>
            <a:r>
              <a:rPr lang="en-US" sz="2600" dirty="0"/>
              <a:t>More randomness has been introduced</a:t>
            </a:r>
          </a:p>
          <a:p>
            <a:pPr marL="0" indent="0">
              <a:buNone/>
            </a:pPr>
            <a:endParaRPr lang="en-US" sz="2400" dirty="0"/>
          </a:p>
          <a:p>
            <a:pPr marL="0" indent="0">
              <a:buNone/>
            </a:pPr>
            <a:endParaRPr lang="en-US" sz="2400" dirty="0"/>
          </a:p>
          <a:p>
            <a:pPr lvl="1"/>
            <a:endParaRPr lang="en-US" sz="2000" dirty="0"/>
          </a:p>
        </p:txBody>
      </p:sp>
    </p:spTree>
    <p:extLst>
      <p:ext uri="{BB962C8B-B14F-4D97-AF65-F5344CB8AC3E}">
        <p14:creationId xmlns:p14="http://schemas.microsoft.com/office/powerpoint/2010/main" val="1220321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83946A-79DF-C945-876F-9F8870C53C4C}"/>
              </a:ext>
            </a:extLst>
          </p:cNvPr>
          <p:cNvSpPr>
            <a:spLocks noGrp="1"/>
          </p:cNvSpPr>
          <p:nvPr>
            <p:ph idx="1"/>
          </p:nvPr>
        </p:nvSpPr>
        <p:spPr>
          <a:xfrm>
            <a:off x="4965431" y="2438400"/>
            <a:ext cx="6586489" cy="3785419"/>
          </a:xfrm>
        </p:spPr>
        <p:txBody>
          <a:bodyPr>
            <a:normAutofit/>
          </a:bodyPr>
          <a:lstStyle/>
          <a:p>
            <a:pPr marL="0" indent="0" algn="ctr">
              <a:buNone/>
            </a:pPr>
            <a:r>
              <a:rPr lang="en-US" sz="4400" dirty="0"/>
              <a:t>Questions?</a:t>
            </a:r>
          </a:p>
        </p:txBody>
      </p:sp>
      <p:pic>
        <p:nvPicPr>
          <p:cNvPr id="6" name="Picture 4" descr="Yellow question mark">
            <a:extLst>
              <a:ext uri="{FF2B5EF4-FFF2-40B4-BE49-F238E27FC236}">
                <a16:creationId xmlns:a16="http://schemas.microsoft.com/office/drawing/2014/main" id="{4FCAFD35-B781-1C0A-5876-804469F22EC0}"/>
              </a:ext>
            </a:extLst>
          </p:cNvPr>
          <p:cNvPicPr>
            <a:picLocks noChangeAspect="1"/>
          </p:cNvPicPr>
          <p:nvPr/>
        </p:nvPicPr>
        <p:blipFill rotWithShape="1">
          <a:blip r:embed="rId2"/>
          <a:srcRect l="47196" r="12247"/>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C940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265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13DB6-17E2-4C4D-B9B2-3E1BB34988AF}"/>
              </a:ext>
            </a:extLst>
          </p:cNvPr>
          <p:cNvSpPr>
            <a:spLocks noGrp="1"/>
          </p:cNvSpPr>
          <p:nvPr>
            <p:ph idx="1"/>
          </p:nvPr>
        </p:nvSpPr>
        <p:spPr>
          <a:xfrm>
            <a:off x="838200" y="2264898"/>
            <a:ext cx="10515600" cy="3912065"/>
          </a:xfrm>
        </p:spPr>
        <p:txBody>
          <a:bodyPr/>
          <a:lstStyle/>
          <a:p>
            <a:pPr marL="0" indent="0" algn="ctr">
              <a:buNone/>
            </a:pPr>
            <a:r>
              <a:rPr lang="en-US" b="1" i="1" dirty="0"/>
              <a:t>“At any instant there are hundreds of such ongoing queries!!!”</a:t>
            </a:r>
          </a:p>
          <a:p>
            <a:pPr marL="0" indent="0" algn="ctr">
              <a:buNone/>
            </a:pPr>
            <a:endParaRPr lang="en-US" b="1" i="1" dirty="0"/>
          </a:p>
          <a:p>
            <a:pPr marL="0" indent="0" algn="ctr">
              <a:buNone/>
            </a:pPr>
            <a:r>
              <a:rPr lang="en-US" dirty="0"/>
              <a:t>So, what’s the </a:t>
            </a:r>
            <a:r>
              <a:rPr lang="en-US" dirty="0">
                <a:solidFill>
                  <a:srgbClr val="FF0000"/>
                </a:solidFill>
              </a:rPr>
              <a:t>key recipe </a:t>
            </a:r>
            <a:r>
              <a:rPr lang="en-US" dirty="0"/>
              <a:t>missing here which would differentiate one from another?</a:t>
            </a:r>
          </a:p>
          <a:p>
            <a:pPr marL="0" indent="0" algn="ctr">
              <a:buNone/>
            </a:pPr>
            <a:endParaRPr lang="en-US" dirty="0"/>
          </a:p>
        </p:txBody>
      </p:sp>
    </p:spTree>
    <p:extLst>
      <p:ext uri="{BB962C8B-B14F-4D97-AF65-F5344CB8AC3E}">
        <p14:creationId xmlns:p14="http://schemas.microsoft.com/office/powerpoint/2010/main" val="3670353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B16BE-4EF9-E248-91A0-4C4BD878657A}"/>
              </a:ext>
            </a:extLst>
          </p:cNvPr>
          <p:cNvSpPr>
            <a:spLocks noGrp="1"/>
          </p:cNvSpPr>
          <p:nvPr>
            <p:ph type="title"/>
          </p:nvPr>
        </p:nvSpPr>
        <p:spPr>
          <a:xfrm>
            <a:off x="838200" y="681036"/>
            <a:ext cx="10515600" cy="936749"/>
          </a:xfrm>
        </p:spPr>
        <p:txBody>
          <a:bodyPr>
            <a:normAutofit fontScale="90000"/>
          </a:bodyPr>
          <a:lstStyle/>
          <a:p>
            <a:pPr marL="0" indent="0" algn="ctr"/>
            <a:r>
              <a:rPr lang="en-US" b="1" dirty="0">
                <a:solidFill>
                  <a:schemeClr val="accent6"/>
                </a:solidFill>
              </a:rPr>
              <a:t>Query / Transaction ID</a:t>
            </a:r>
            <a:br>
              <a:rPr lang="en-US" b="1" dirty="0">
                <a:solidFill>
                  <a:schemeClr val="accent6"/>
                </a:solidFill>
              </a:rPr>
            </a:br>
            <a:r>
              <a:rPr lang="en-US" sz="3600" b="1" dirty="0"/>
              <a:t>(16-bit identifier)</a:t>
            </a:r>
            <a:endParaRPr lang="en-US" dirty="0"/>
          </a:p>
        </p:txBody>
      </p:sp>
      <p:pic>
        <p:nvPicPr>
          <p:cNvPr id="15" name="Content Placeholder 14">
            <a:extLst>
              <a:ext uri="{FF2B5EF4-FFF2-40B4-BE49-F238E27FC236}">
                <a16:creationId xmlns:a16="http://schemas.microsoft.com/office/drawing/2014/main" id="{86476D0F-74D9-BC48-9FD2-C6176B61C579}"/>
              </a:ext>
            </a:extLst>
          </p:cNvPr>
          <p:cNvPicPr>
            <a:picLocks noGrp="1" noChangeAspect="1"/>
          </p:cNvPicPr>
          <p:nvPr>
            <p:ph idx="1"/>
          </p:nvPr>
        </p:nvPicPr>
        <p:blipFill>
          <a:blip r:embed="rId2"/>
          <a:stretch>
            <a:fillRect/>
          </a:stretch>
        </p:blipFill>
        <p:spPr>
          <a:xfrm>
            <a:off x="1436915" y="1825626"/>
            <a:ext cx="9782628" cy="4351338"/>
          </a:xfrm>
        </p:spPr>
      </p:pic>
    </p:spTree>
    <p:extLst>
      <p:ext uri="{BB962C8B-B14F-4D97-AF65-F5344CB8AC3E}">
        <p14:creationId xmlns:p14="http://schemas.microsoft.com/office/powerpoint/2010/main" val="2300870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83C3F11-E8B4-DF4B-952E-9AED10012129}"/>
              </a:ext>
            </a:extLst>
          </p:cNvPr>
          <p:cNvPicPr>
            <a:picLocks noGrp="1" noChangeAspect="1"/>
          </p:cNvPicPr>
          <p:nvPr>
            <p:ph idx="1"/>
          </p:nvPr>
        </p:nvPicPr>
        <p:blipFill>
          <a:blip r:embed="rId2"/>
          <a:stretch>
            <a:fillRect/>
          </a:stretch>
        </p:blipFill>
        <p:spPr>
          <a:xfrm>
            <a:off x="838200" y="682171"/>
            <a:ext cx="10515600" cy="5225143"/>
          </a:xfrm>
        </p:spPr>
      </p:pic>
    </p:spTree>
    <p:extLst>
      <p:ext uri="{BB962C8B-B14F-4D97-AF65-F5344CB8AC3E}">
        <p14:creationId xmlns:p14="http://schemas.microsoft.com/office/powerpoint/2010/main" val="690041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EBFAB-2B8F-2842-A125-4EAD8A0CD747}"/>
              </a:ext>
            </a:extLst>
          </p:cNvPr>
          <p:cNvSpPr>
            <a:spLocks noGrp="1"/>
          </p:cNvSpPr>
          <p:nvPr>
            <p:ph type="title"/>
          </p:nvPr>
        </p:nvSpPr>
        <p:spPr/>
        <p:txBody>
          <a:bodyPr/>
          <a:lstStyle/>
          <a:p>
            <a:pPr algn="ctr"/>
            <a:r>
              <a:rPr lang="en-US" b="1" dirty="0"/>
              <a:t>What is Cache Poisoning?</a:t>
            </a:r>
          </a:p>
        </p:txBody>
      </p:sp>
      <p:pic>
        <p:nvPicPr>
          <p:cNvPr id="5" name="Content Placeholder 4">
            <a:extLst>
              <a:ext uri="{FF2B5EF4-FFF2-40B4-BE49-F238E27FC236}">
                <a16:creationId xmlns:a16="http://schemas.microsoft.com/office/drawing/2014/main" id="{DDC6387F-EAC2-654C-BB71-83FD2F37021F}"/>
              </a:ext>
            </a:extLst>
          </p:cNvPr>
          <p:cNvPicPr>
            <a:picLocks noGrp="1" noChangeAspect="1"/>
          </p:cNvPicPr>
          <p:nvPr>
            <p:ph idx="1"/>
          </p:nvPr>
        </p:nvPicPr>
        <p:blipFill>
          <a:blip r:embed="rId3"/>
          <a:stretch>
            <a:fillRect/>
          </a:stretch>
        </p:blipFill>
        <p:spPr>
          <a:xfrm>
            <a:off x="1494972" y="1825625"/>
            <a:ext cx="9666514" cy="4351338"/>
          </a:xfrm>
        </p:spPr>
      </p:pic>
    </p:spTree>
    <p:extLst>
      <p:ext uri="{BB962C8B-B14F-4D97-AF65-F5344CB8AC3E}">
        <p14:creationId xmlns:p14="http://schemas.microsoft.com/office/powerpoint/2010/main" val="3930803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7C2B5-B630-6A42-B105-9B683970D6A8}"/>
              </a:ext>
            </a:extLst>
          </p:cNvPr>
          <p:cNvSpPr>
            <a:spLocks noGrp="1"/>
          </p:cNvSpPr>
          <p:nvPr>
            <p:ph type="title"/>
          </p:nvPr>
        </p:nvSpPr>
        <p:spPr/>
        <p:txBody>
          <a:bodyPr/>
          <a:lstStyle/>
          <a:p>
            <a:pPr algn="ctr"/>
            <a:r>
              <a:rPr lang="en-US" b="1" dirty="0"/>
              <a:t>The Kaminsky vulnerability</a:t>
            </a:r>
          </a:p>
        </p:txBody>
      </p:sp>
      <p:pic>
        <p:nvPicPr>
          <p:cNvPr id="11" name="Content Placeholder 10">
            <a:extLst>
              <a:ext uri="{FF2B5EF4-FFF2-40B4-BE49-F238E27FC236}">
                <a16:creationId xmlns:a16="http://schemas.microsoft.com/office/drawing/2014/main" id="{A09058E6-B016-7D49-8CF8-24334285EDED}"/>
              </a:ext>
            </a:extLst>
          </p:cNvPr>
          <p:cNvPicPr>
            <a:picLocks noGrp="1" noChangeAspect="1"/>
          </p:cNvPicPr>
          <p:nvPr>
            <p:ph idx="1"/>
          </p:nvPr>
        </p:nvPicPr>
        <p:blipFill>
          <a:blip r:embed="rId3"/>
          <a:stretch>
            <a:fillRect/>
          </a:stretch>
        </p:blipFill>
        <p:spPr>
          <a:xfrm>
            <a:off x="11082400" y="0"/>
            <a:ext cx="1109599" cy="1240189"/>
          </a:xfrm>
        </p:spPr>
      </p:pic>
      <p:pic>
        <p:nvPicPr>
          <p:cNvPr id="13" name="Picture 12">
            <a:extLst>
              <a:ext uri="{FF2B5EF4-FFF2-40B4-BE49-F238E27FC236}">
                <a16:creationId xmlns:a16="http://schemas.microsoft.com/office/drawing/2014/main" id="{0D1A03B6-56DE-C749-A93D-2DFA300D1C45}"/>
              </a:ext>
            </a:extLst>
          </p:cNvPr>
          <p:cNvPicPr>
            <a:picLocks noChangeAspect="1"/>
          </p:cNvPicPr>
          <p:nvPr/>
        </p:nvPicPr>
        <p:blipFill>
          <a:blip r:embed="rId4"/>
          <a:stretch>
            <a:fillRect/>
          </a:stretch>
        </p:blipFill>
        <p:spPr>
          <a:xfrm>
            <a:off x="1125416" y="1414278"/>
            <a:ext cx="9777046" cy="5078597"/>
          </a:xfrm>
          <a:prstGeom prst="rect">
            <a:avLst/>
          </a:prstGeom>
        </p:spPr>
      </p:pic>
    </p:spTree>
    <p:extLst>
      <p:ext uri="{BB962C8B-B14F-4D97-AF65-F5344CB8AC3E}">
        <p14:creationId xmlns:p14="http://schemas.microsoft.com/office/powerpoint/2010/main" val="1760544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2343</TotalTime>
  <Words>2600</Words>
  <Application>Microsoft Macintosh PowerPoint</Application>
  <PresentationFormat>Widescreen</PresentationFormat>
  <Paragraphs>353</Paragraphs>
  <Slides>46</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Consolas</vt:lpstr>
      <vt:lpstr>Office Theme</vt:lpstr>
      <vt:lpstr>DNS Cache Poisoning Attack Reloaded: Revolutions with Side Channels</vt:lpstr>
      <vt:lpstr>Agenda</vt:lpstr>
      <vt:lpstr>PowerPoint Presentation</vt:lpstr>
      <vt:lpstr>How DNS resolution works ? “I know someone who knows someone you want to know!!”</vt:lpstr>
      <vt:lpstr>PowerPoint Presentation</vt:lpstr>
      <vt:lpstr>Query / Transaction ID (16-bit identifier)</vt:lpstr>
      <vt:lpstr>PowerPoint Presentation</vt:lpstr>
      <vt:lpstr>What is Cache Poisoning?</vt:lpstr>
      <vt:lpstr>The Kaminsky vulnerability</vt:lpstr>
      <vt:lpstr>PowerPoint Presentation</vt:lpstr>
      <vt:lpstr>PowerPoint Presentation</vt:lpstr>
      <vt:lpstr>The chosen defense</vt:lpstr>
      <vt:lpstr>DNS infra and levels of caching</vt:lpstr>
      <vt:lpstr>PowerPoint Presentation</vt:lpstr>
      <vt:lpstr>Attack Workflow</vt:lpstr>
      <vt:lpstr>PowerPoint Presentation</vt:lpstr>
      <vt:lpstr>PowerPoint Presentation</vt:lpstr>
      <vt:lpstr>PowerPoint Presentation</vt:lpstr>
      <vt:lpstr>ICMP Rate Limit</vt:lpstr>
      <vt:lpstr>PowerPoint Presentation</vt:lpstr>
      <vt:lpstr>Software Driven Protection against Port Scan</vt:lpstr>
      <vt:lpstr>PowerPoint Presentation</vt:lpstr>
      <vt:lpstr>PowerPoint Presentation</vt:lpstr>
      <vt:lpstr>PowerPoint Presentation</vt:lpstr>
      <vt:lpstr>Some things to consider</vt:lpstr>
      <vt:lpstr>Fast Port Scanning of a  Private Source Port </vt:lpstr>
      <vt:lpstr>PowerPoint Presentation</vt:lpstr>
      <vt:lpstr>PowerPoint Presentation</vt:lpstr>
      <vt:lpstr>PowerPoint Presentation</vt:lpstr>
      <vt:lpstr>PowerPoint Presentation</vt:lpstr>
      <vt:lpstr>PowerPoint Presentation</vt:lpstr>
      <vt:lpstr>Extending Window in a Forwarder Attack</vt:lpstr>
      <vt:lpstr>PowerPoint Presentation</vt:lpstr>
      <vt:lpstr>Extending Window in a Resolver Attack</vt:lpstr>
      <vt:lpstr>DNS amplification attack</vt:lpstr>
      <vt:lpstr>PowerPoint Presentation</vt:lpstr>
      <vt:lpstr>RRL : A hero once, now a villain!!</vt:lpstr>
      <vt:lpstr>Defenses</vt:lpstr>
      <vt:lpstr>PowerPoint Presentation</vt:lpstr>
      <vt:lpstr>Ways to defend against proposed attacks</vt:lpstr>
      <vt:lpstr>Related work</vt:lpstr>
      <vt:lpstr>Defeat Source Port Randomization with Fragmentation Herbert and Shulman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DNS Cache Poisoning Attack Reloaded: Revolutions with Side Channels</dc:title>
  <dc:creator>Singh, Vaibhav</dc:creator>
  <cp:lastModifiedBy>Singh, Vaibhav</cp:lastModifiedBy>
  <cp:revision>24</cp:revision>
  <dcterms:created xsi:type="dcterms:W3CDTF">2022-03-13T17:11:33Z</dcterms:created>
  <dcterms:modified xsi:type="dcterms:W3CDTF">2022-03-15T16:54:24Z</dcterms:modified>
</cp:coreProperties>
</file>